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70" r:id="rId3"/>
    <p:sldId id="308" r:id="rId4"/>
    <p:sldId id="264" r:id="rId5"/>
    <p:sldId id="271" r:id="rId6"/>
    <p:sldId id="272" r:id="rId7"/>
    <p:sldId id="273" r:id="rId8"/>
    <p:sldId id="274" r:id="rId9"/>
    <p:sldId id="276" r:id="rId10"/>
    <p:sldId id="277" r:id="rId11"/>
    <p:sldId id="313" r:id="rId12"/>
    <p:sldId id="282" r:id="rId13"/>
    <p:sldId id="266" r:id="rId14"/>
    <p:sldId id="267" r:id="rId15"/>
    <p:sldId id="305" r:id="rId16"/>
    <p:sldId id="306" r:id="rId17"/>
    <p:sldId id="309" r:id="rId18"/>
    <p:sldId id="279" r:id="rId19"/>
    <p:sldId id="289" r:id="rId20"/>
    <p:sldId id="280" r:id="rId21"/>
    <p:sldId id="281" r:id="rId22"/>
    <p:sldId id="283" r:id="rId23"/>
    <p:sldId id="287" r:id="rId24"/>
    <p:sldId id="291" r:id="rId25"/>
    <p:sldId id="288" r:id="rId26"/>
    <p:sldId id="292" r:id="rId27"/>
    <p:sldId id="293" r:id="rId28"/>
    <p:sldId id="294" r:id="rId29"/>
    <p:sldId id="285" r:id="rId30"/>
    <p:sldId id="295" r:id="rId31"/>
    <p:sldId id="310" r:id="rId32"/>
    <p:sldId id="311" r:id="rId33"/>
    <p:sldId id="312" r:id="rId34"/>
    <p:sldId id="284" r:id="rId35"/>
    <p:sldId id="286" r:id="rId36"/>
    <p:sldId id="299" r:id="rId37"/>
    <p:sldId id="300" r:id="rId38"/>
    <p:sldId id="301" r:id="rId39"/>
    <p:sldId id="302" r:id="rId40"/>
    <p:sldId id="303" r:id="rId41"/>
    <p:sldId id="304" r:id="rId42"/>
    <p:sldId id="26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6"/>
    <p:restoredTop sz="94640"/>
  </p:normalViewPr>
  <p:slideViewPr>
    <p:cSldViewPr snapToGrid="0" snapToObjects="1">
      <p:cViewPr>
        <p:scale>
          <a:sx n="100" d="100"/>
          <a:sy n="100" d="100"/>
        </p:scale>
        <p:origin x="48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81F8E2-9F29-6548-8B2D-F1D5D81EE070}" type="doc">
      <dgm:prSet loTypeId="urn:microsoft.com/office/officeart/2008/layout/VerticalCurved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85EAD9ED-1092-E445-9C0D-D0D16ADA52A0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Boolean data(0-absent, 1- present) </a:t>
          </a:r>
          <a:r>
            <a:rPr lang="en-GB" dirty="0">
              <a:sym typeface="Wingdings" pitchFamily="2" charset="2"/>
            </a:rPr>
            <a:t></a:t>
          </a:r>
          <a:r>
            <a:rPr lang="en-GB" dirty="0"/>
            <a:t> Columns: samples, Row: species</a:t>
          </a:r>
        </a:p>
      </dgm:t>
    </dgm:pt>
    <dgm:pt modelId="{C6FF3CD3-D92E-8640-B8BE-28A4036B69E7}" type="parTrans" cxnId="{B89A047E-0F80-A145-BFC2-F52D397B0348}">
      <dgm:prSet/>
      <dgm:spPr/>
      <dgm:t>
        <a:bodyPr/>
        <a:lstStyle/>
        <a:p>
          <a:endParaRPr lang="en-GB"/>
        </a:p>
      </dgm:t>
    </dgm:pt>
    <dgm:pt modelId="{69CC13D5-428D-E444-9239-7C5A290515EF}" type="sibTrans" cxnId="{B89A047E-0F80-A145-BFC2-F52D397B0348}">
      <dgm:prSet/>
      <dgm:spPr/>
      <dgm:t>
        <a:bodyPr/>
        <a:lstStyle/>
        <a:p>
          <a:endParaRPr lang="en-GB"/>
        </a:p>
      </dgm:t>
    </dgm:pt>
    <dgm:pt modelId="{AF444AFE-42D3-6649-9087-44A08B48945A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b</a:t>
          </a:r>
          <a:r>
            <a:rPr lang="en-GB" baseline="-25000" dirty="0"/>
            <a:t>i</a:t>
          </a:r>
          <a:r>
            <a:rPr lang="en-GB" dirty="0"/>
            <a:t> and b</a:t>
          </a:r>
          <a:r>
            <a:rPr lang="en-GB" baseline="-25000" dirty="0"/>
            <a:t>j</a:t>
          </a:r>
          <a:r>
            <a:rPr lang="en-GB" dirty="0"/>
            <a:t> abundance vectors of two species</a:t>
          </a:r>
        </a:p>
      </dgm:t>
    </dgm:pt>
    <dgm:pt modelId="{46A32062-3797-744A-B3C5-C8644544D432}" type="parTrans" cxnId="{9BBA2EB7-11EF-7040-8737-6AD551000209}">
      <dgm:prSet/>
      <dgm:spPr/>
      <dgm:t>
        <a:bodyPr/>
        <a:lstStyle/>
        <a:p>
          <a:endParaRPr lang="en-GB"/>
        </a:p>
      </dgm:t>
    </dgm:pt>
    <dgm:pt modelId="{A2250FBC-02EC-2D47-80F9-05451264FE2C}" type="sibTrans" cxnId="{9BBA2EB7-11EF-7040-8737-6AD551000209}">
      <dgm:prSet/>
      <dgm:spPr/>
      <dgm:t>
        <a:bodyPr/>
        <a:lstStyle/>
        <a:p>
          <a:endParaRPr lang="en-GB"/>
        </a:p>
      </dgm:t>
    </dgm:pt>
    <dgm:pt modelId="{6F268289-37C7-314D-9AD0-59C5366985AC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b</a:t>
          </a:r>
          <a:r>
            <a:rPr lang="en-GB" baseline="-25000" dirty="0"/>
            <a:t>i </a:t>
          </a:r>
          <a:r>
            <a:rPr lang="en-GB" dirty="0"/>
            <a:t>AND b</a:t>
          </a:r>
          <a:r>
            <a:rPr lang="en-GB" baseline="-25000" dirty="0"/>
            <a:t>j</a:t>
          </a:r>
          <a:endParaRPr lang="en-GB" dirty="0"/>
        </a:p>
      </dgm:t>
    </dgm:pt>
    <dgm:pt modelId="{310A3E86-B0CC-824B-991F-13777F5AFD29}" type="parTrans" cxnId="{F15E5CE3-5B32-DD48-B38B-E46BBACD0D7C}">
      <dgm:prSet/>
      <dgm:spPr/>
      <dgm:t>
        <a:bodyPr/>
        <a:lstStyle/>
        <a:p>
          <a:endParaRPr lang="en-GB"/>
        </a:p>
      </dgm:t>
    </dgm:pt>
    <dgm:pt modelId="{80532BE5-37C7-4445-A796-0819DD40CCA9}" type="sibTrans" cxnId="{F15E5CE3-5B32-DD48-B38B-E46BBACD0D7C}">
      <dgm:prSet/>
      <dgm:spPr/>
      <dgm:t>
        <a:bodyPr/>
        <a:lstStyle/>
        <a:p>
          <a:endParaRPr lang="en-GB"/>
        </a:p>
      </dgm:t>
    </dgm:pt>
    <dgm:pt modelId="{AD8C927A-2CA7-544F-A21D-40CF34619195}">
      <dgm:prSet/>
      <dgm:spPr>
        <a:solidFill>
          <a:schemeClr val="accent2"/>
        </a:solidFill>
      </dgm:spPr>
      <dgm:t>
        <a:bodyPr/>
        <a:lstStyle/>
        <a:p>
          <a:r>
            <a:rPr lang="en-GB" dirty="0"/>
            <a:t>Entropy calculation of resulting vector</a:t>
          </a:r>
        </a:p>
      </dgm:t>
    </dgm:pt>
    <dgm:pt modelId="{B8CC5123-9961-F541-8479-5FF6EC7D390B}" type="parTrans" cxnId="{CEDA8970-8BCB-3E4E-9FDA-56666155EE34}">
      <dgm:prSet/>
      <dgm:spPr/>
      <dgm:t>
        <a:bodyPr/>
        <a:lstStyle/>
        <a:p>
          <a:endParaRPr lang="en-GB"/>
        </a:p>
      </dgm:t>
    </dgm:pt>
    <dgm:pt modelId="{5A91BFC4-406B-B540-928B-1967307564F3}" type="sibTrans" cxnId="{CEDA8970-8BCB-3E4E-9FDA-56666155EE34}">
      <dgm:prSet/>
      <dgm:spPr/>
      <dgm:t>
        <a:bodyPr/>
        <a:lstStyle/>
        <a:p>
          <a:endParaRPr lang="en-GB"/>
        </a:p>
      </dgm:t>
    </dgm:pt>
    <dgm:pt modelId="{99B37340-3D69-8F43-B40D-7E88FBFEDAA8}">
      <dgm:prSet/>
      <dgm:spPr/>
      <dgm:t>
        <a:bodyPr/>
        <a:lstStyle/>
        <a:p>
          <a:r>
            <a:rPr lang="en-GB" dirty="0"/>
            <a:t>Calculation of random permutations of b</a:t>
          </a:r>
          <a:r>
            <a:rPr lang="en-GB" baseline="-25000" dirty="0"/>
            <a:t>j     </a:t>
          </a:r>
          <a:r>
            <a:rPr lang="en-GB" baseline="0" dirty="0">
              <a:sym typeface="Wingdings" pitchFamily="2" charset="2"/>
            </a:rPr>
            <a:t>   b</a:t>
          </a:r>
          <a:r>
            <a:rPr lang="en-GB" baseline="-25000" dirty="0">
              <a:sym typeface="Wingdings" pitchFamily="2" charset="2"/>
            </a:rPr>
            <a:t>j</a:t>
          </a:r>
          <a:r>
            <a:rPr lang="en-GB" baseline="30000" dirty="0">
              <a:sym typeface="Wingdings" pitchFamily="2" charset="2"/>
            </a:rPr>
            <a:t>*</a:t>
          </a:r>
          <a:r>
            <a:rPr lang="en-GB" baseline="0" dirty="0">
              <a:sym typeface="Wingdings" pitchFamily="2" charset="2"/>
            </a:rPr>
            <a:t>and calculation of </a:t>
          </a:r>
          <a:r>
            <a:rPr lang="en-GB" dirty="0"/>
            <a:t>b</a:t>
          </a:r>
          <a:r>
            <a:rPr lang="en-GB" baseline="-25000" dirty="0"/>
            <a:t>i </a:t>
          </a:r>
          <a:r>
            <a:rPr lang="en-GB" dirty="0"/>
            <a:t>AND b</a:t>
          </a:r>
          <a:r>
            <a:rPr lang="en-GB" baseline="-25000" dirty="0"/>
            <a:t>j</a:t>
          </a:r>
          <a:r>
            <a:rPr lang="en-GB" baseline="30000" dirty="0"/>
            <a:t>*</a:t>
          </a:r>
          <a:endParaRPr lang="en-GB" dirty="0"/>
        </a:p>
      </dgm:t>
    </dgm:pt>
    <dgm:pt modelId="{4805450C-AD72-CB49-9BE1-F3865F1FE6CF}" type="parTrans" cxnId="{11687A29-1EE1-C448-94DD-FF863059CA62}">
      <dgm:prSet/>
      <dgm:spPr/>
      <dgm:t>
        <a:bodyPr/>
        <a:lstStyle/>
        <a:p>
          <a:endParaRPr lang="en-GB"/>
        </a:p>
      </dgm:t>
    </dgm:pt>
    <dgm:pt modelId="{AA57C9C4-499B-C047-8947-74A699B3DA9E}" type="sibTrans" cxnId="{11687A29-1EE1-C448-94DD-FF863059CA62}">
      <dgm:prSet/>
      <dgm:spPr/>
      <dgm:t>
        <a:bodyPr/>
        <a:lstStyle/>
        <a:p>
          <a:endParaRPr lang="en-GB"/>
        </a:p>
      </dgm:t>
    </dgm:pt>
    <dgm:pt modelId="{4CAE0946-B565-F344-8430-5B8613CA082B}">
      <dgm:prSet/>
      <dgm:spPr/>
      <dgm:t>
        <a:bodyPr/>
        <a:lstStyle/>
        <a:p>
          <a:r>
            <a:rPr lang="en-GB" dirty="0"/>
            <a:t>Creation of a null model of entropy distribution by randomly permuting for R = 1000 times</a:t>
          </a:r>
        </a:p>
      </dgm:t>
    </dgm:pt>
    <dgm:pt modelId="{1E5B3959-C9C3-974F-B896-585C683A3DC6}" type="parTrans" cxnId="{4F279532-B7F3-3549-A4EF-6DBF2CE74FDF}">
      <dgm:prSet/>
      <dgm:spPr/>
      <dgm:t>
        <a:bodyPr/>
        <a:lstStyle/>
        <a:p>
          <a:endParaRPr lang="en-GB"/>
        </a:p>
      </dgm:t>
    </dgm:pt>
    <dgm:pt modelId="{DA6E18C6-DBC4-5044-AF5A-572AAE041FFE}" type="sibTrans" cxnId="{4F279532-B7F3-3549-A4EF-6DBF2CE74FDF}">
      <dgm:prSet/>
      <dgm:spPr/>
      <dgm:t>
        <a:bodyPr/>
        <a:lstStyle/>
        <a:p>
          <a:endParaRPr lang="en-GB"/>
        </a:p>
      </dgm:t>
    </dgm:pt>
    <dgm:pt modelId="{7224CDB5-872A-2443-8E43-271EA056EEBF}">
      <dgm:prSet/>
      <dgm:spPr/>
      <dgm:t>
        <a:bodyPr/>
        <a:lstStyle/>
        <a:p>
          <a:r>
            <a:rPr lang="en-GB" dirty="0"/>
            <a:t>Calculation of z-score: </a:t>
          </a:r>
          <a:r>
            <a:rPr lang="en-IN" dirty="0"/>
            <a:t>(H(</a:t>
          </a:r>
          <a:r>
            <a:rPr lang="en-IN" dirty="0" err="1"/>
            <a:t>x_ij_AND</a:t>
          </a:r>
          <a:r>
            <a:rPr lang="en-IN" dirty="0"/>
            <a:t>) - </a:t>
          </a:r>
          <a:r>
            <a:rPr lang="en-IN" dirty="0" err="1"/>
            <a:t>μ</a:t>
          </a:r>
          <a:r>
            <a:rPr lang="en-IN" dirty="0"/>
            <a:t>)/</a:t>
          </a:r>
          <a:r>
            <a:rPr lang="en-IN" dirty="0" err="1"/>
            <a:t>σ</a:t>
          </a:r>
          <a:endParaRPr lang="en-GB" dirty="0"/>
        </a:p>
      </dgm:t>
    </dgm:pt>
    <dgm:pt modelId="{E555D1B5-F762-6D46-97E4-12A00708AC9E}" type="parTrans" cxnId="{BF0938C4-CB78-E147-B9C6-890438C3AE7B}">
      <dgm:prSet/>
      <dgm:spPr/>
      <dgm:t>
        <a:bodyPr/>
        <a:lstStyle/>
        <a:p>
          <a:endParaRPr lang="en-GB"/>
        </a:p>
      </dgm:t>
    </dgm:pt>
    <dgm:pt modelId="{0D5CF420-19EC-004F-B490-7D513BBBC9AB}" type="sibTrans" cxnId="{BF0938C4-CB78-E147-B9C6-890438C3AE7B}">
      <dgm:prSet/>
      <dgm:spPr/>
      <dgm:t>
        <a:bodyPr/>
        <a:lstStyle/>
        <a:p>
          <a:endParaRPr lang="en-GB"/>
        </a:p>
      </dgm:t>
    </dgm:pt>
    <dgm:pt modelId="{56622AFE-9503-254B-8DF3-884EA8BAFDF7}" type="pres">
      <dgm:prSet presAssocID="{6281F8E2-9F29-6548-8B2D-F1D5D81EE070}" presName="Name0" presStyleCnt="0">
        <dgm:presLayoutVars>
          <dgm:chMax val="7"/>
          <dgm:chPref val="7"/>
          <dgm:dir/>
        </dgm:presLayoutVars>
      </dgm:prSet>
      <dgm:spPr/>
    </dgm:pt>
    <dgm:pt modelId="{6CEC59CF-9671-D74A-9572-1A5DF4C00682}" type="pres">
      <dgm:prSet presAssocID="{6281F8E2-9F29-6548-8B2D-F1D5D81EE070}" presName="Name1" presStyleCnt="0"/>
      <dgm:spPr/>
    </dgm:pt>
    <dgm:pt modelId="{6EB00AB0-DDAC-1A4B-8DFF-D0583C96763C}" type="pres">
      <dgm:prSet presAssocID="{6281F8E2-9F29-6548-8B2D-F1D5D81EE070}" presName="cycle" presStyleCnt="0"/>
      <dgm:spPr/>
    </dgm:pt>
    <dgm:pt modelId="{6C350659-7D42-4044-B9CF-D4687B8503A4}" type="pres">
      <dgm:prSet presAssocID="{6281F8E2-9F29-6548-8B2D-F1D5D81EE070}" presName="srcNode" presStyleLbl="node1" presStyleIdx="0" presStyleCnt="7"/>
      <dgm:spPr/>
    </dgm:pt>
    <dgm:pt modelId="{51A7B9B1-8BE1-5E4C-9385-4CA76D1955F5}" type="pres">
      <dgm:prSet presAssocID="{6281F8E2-9F29-6548-8B2D-F1D5D81EE070}" presName="conn" presStyleLbl="parChTrans1D2" presStyleIdx="0" presStyleCnt="1"/>
      <dgm:spPr/>
    </dgm:pt>
    <dgm:pt modelId="{388A64C3-44CD-3C4D-88B1-C7E41CA056BB}" type="pres">
      <dgm:prSet presAssocID="{6281F8E2-9F29-6548-8B2D-F1D5D81EE070}" presName="extraNode" presStyleLbl="node1" presStyleIdx="0" presStyleCnt="7"/>
      <dgm:spPr/>
    </dgm:pt>
    <dgm:pt modelId="{0634D741-0390-D042-BB0C-DACB5E30F215}" type="pres">
      <dgm:prSet presAssocID="{6281F8E2-9F29-6548-8B2D-F1D5D81EE070}" presName="dstNode" presStyleLbl="node1" presStyleIdx="0" presStyleCnt="7"/>
      <dgm:spPr/>
    </dgm:pt>
    <dgm:pt modelId="{68D92765-ADFC-EC4C-8DA0-2BDBCEB6A735}" type="pres">
      <dgm:prSet presAssocID="{85EAD9ED-1092-E445-9C0D-D0D16ADA52A0}" presName="text_1" presStyleLbl="node1" presStyleIdx="0" presStyleCnt="7">
        <dgm:presLayoutVars>
          <dgm:bulletEnabled val="1"/>
        </dgm:presLayoutVars>
      </dgm:prSet>
      <dgm:spPr/>
    </dgm:pt>
    <dgm:pt modelId="{C717A317-3C19-7543-A85D-922B4D5628EF}" type="pres">
      <dgm:prSet presAssocID="{85EAD9ED-1092-E445-9C0D-D0D16ADA52A0}" presName="accent_1" presStyleCnt="0"/>
      <dgm:spPr/>
    </dgm:pt>
    <dgm:pt modelId="{657CC7EE-AFBC-CE47-9C7F-CD6817ED6A2D}" type="pres">
      <dgm:prSet presAssocID="{85EAD9ED-1092-E445-9C0D-D0D16ADA52A0}" presName="accentRepeatNode" presStyleLbl="solidFgAcc1" presStyleIdx="0" presStyleCnt="7"/>
      <dgm:spPr/>
    </dgm:pt>
    <dgm:pt modelId="{85E46E1C-6055-6449-9379-9F00F5F410AB}" type="pres">
      <dgm:prSet presAssocID="{AF444AFE-42D3-6649-9087-44A08B48945A}" presName="text_2" presStyleLbl="node1" presStyleIdx="1" presStyleCnt="7">
        <dgm:presLayoutVars>
          <dgm:bulletEnabled val="1"/>
        </dgm:presLayoutVars>
      </dgm:prSet>
      <dgm:spPr/>
    </dgm:pt>
    <dgm:pt modelId="{72536910-393D-EF40-82C0-E288F9A093AE}" type="pres">
      <dgm:prSet presAssocID="{AF444AFE-42D3-6649-9087-44A08B48945A}" presName="accent_2" presStyleCnt="0"/>
      <dgm:spPr/>
    </dgm:pt>
    <dgm:pt modelId="{950ED1A0-2F6E-864D-B812-F3CBCB162D52}" type="pres">
      <dgm:prSet presAssocID="{AF444AFE-42D3-6649-9087-44A08B48945A}" presName="accentRepeatNode" presStyleLbl="solidFgAcc1" presStyleIdx="1" presStyleCnt="7"/>
      <dgm:spPr/>
    </dgm:pt>
    <dgm:pt modelId="{C07BBBDC-A4FD-F547-8777-90E93F883EDB}" type="pres">
      <dgm:prSet presAssocID="{6F268289-37C7-314D-9AD0-59C5366985AC}" presName="text_3" presStyleLbl="node1" presStyleIdx="2" presStyleCnt="7">
        <dgm:presLayoutVars>
          <dgm:bulletEnabled val="1"/>
        </dgm:presLayoutVars>
      </dgm:prSet>
      <dgm:spPr/>
    </dgm:pt>
    <dgm:pt modelId="{2727CD9A-79B8-0E4E-8387-560EF62FA1CE}" type="pres">
      <dgm:prSet presAssocID="{6F268289-37C7-314D-9AD0-59C5366985AC}" presName="accent_3" presStyleCnt="0"/>
      <dgm:spPr/>
    </dgm:pt>
    <dgm:pt modelId="{B5CDF482-E746-6C41-93A0-0CFBA25DBDC0}" type="pres">
      <dgm:prSet presAssocID="{6F268289-37C7-314D-9AD0-59C5366985AC}" presName="accentRepeatNode" presStyleLbl="solidFgAcc1" presStyleIdx="2" presStyleCnt="7"/>
      <dgm:spPr/>
    </dgm:pt>
    <dgm:pt modelId="{8E5EE9E7-0B38-5540-B9DB-C9F7FF8EAC99}" type="pres">
      <dgm:prSet presAssocID="{AD8C927A-2CA7-544F-A21D-40CF34619195}" presName="text_4" presStyleLbl="node1" presStyleIdx="3" presStyleCnt="7">
        <dgm:presLayoutVars>
          <dgm:bulletEnabled val="1"/>
        </dgm:presLayoutVars>
      </dgm:prSet>
      <dgm:spPr/>
    </dgm:pt>
    <dgm:pt modelId="{1C32FF74-3DE8-3E4C-896D-32AC833A232F}" type="pres">
      <dgm:prSet presAssocID="{AD8C927A-2CA7-544F-A21D-40CF34619195}" presName="accent_4" presStyleCnt="0"/>
      <dgm:spPr/>
    </dgm:pt>
    <dgm:pt modelId="{F35E6D77-0B03-1247-BE1F-684FC2454F82}" type="pres">
      <dgm:prSet presAssocID="{AD8C927A-2CA7-544F-A21D-40CF34619195}" presName="accentRepeatNode" presStyleLbl="solidFgAcc1" presStyleIdx="3" presStyleCnt="7"/>
      <dgm:spPr/>
    </dgm:pt>
    <dgm:pt modelId="{D39D0BA9-56AE-D84E-8521-FB3E854F0A1F}" type="pres">
      <dgm:prSet presAssocID="{99B37340-3D69-8F43-B40D-7E88FBFEDAA8}" presName="text_5" presStyleLbl="node1" presStyleIdx="4" presStyleCnt="7">
        <dgm:presLayoutVars>
          <dgm:bulletEnabled val="1"/>
        </dgm:presLayoutVars>
      </dgm:prSet>
      <dgm:spPr/>
    </dgm:pt>
    <dgm:pt modelId="{4CBA5995-1C45-6B47-81EB-6D1B876C3B50}" type="pres">
      <dgm:prSet presAssocID="{99B37340-3D69-8F43-B40D-7E88FBFEDAA8}" presName="accent_5" presStyleCnt="0"/>
      <dgm:spPr/>
    </dgm:pt>
    <dgm:pt modelId="{6E75D24C-27A7-5347-8D2D-C93E67364279}" type="pres">
      <dgm:prSet presAssocID="{99B37340-3D69-8F43-B40D-7E88FBFEDAA8}" presName="accentRepeatNode" presStyleLbl="solidFgAcc1" presStyleIdx="4" presStyleCnt="7"/>
      <dgm:spPr/>
    </dgm:pt>
    <dgm:pt modelId="{4CBA5613-64E6-0145-AE57-0FC617314B32}" type="pres">
      <dgm:prSet presAssocID="{4CAE0946-B565-F344-8430-5B8613CA082B}" presName="text_6" presStyleLbl="node1" presStyleIdx="5" presStyleCnt="7">
        <dgm:presLayoutVars>
          <dgm:bulletEnabled val="1"/>
        </dgm:presLayoutVars>
      </dgm:prSet>
      <dgm:spPr/>
    </dgm:pt>
    <dgm:pt modelId="{9F694777-C068-AF44-9B37-1F942F1889E2}" type="pres">
      <dgm:prSet presAssocID="{4CAE0946-B565-F344-8430-5B8613CA082B}" presName="accent_6" presStyleCnt="0"/>
      <dgm:spPr/>
    </dgm:pt>
    <dgm:pt modelId="{E45D4DB4-176A-FE41-969D-6D8FF72B9148}" type="pres">
      <dgm:prSet presAssocID="{4CAE0946-B565-F344-8430-5B8613CA082B}" presName="accentRepeatNode" presStyleLbl="solidFgAcc1" presStyleIdx="5" presStyleCnt="7"/>
      <dgm:spPr/>
    </dgm:pt>
    <dgm:pt modelId="{69A1E787-9B5D-DC4D-A840-800CFF2A1B0D}" type="pres">
      <dgm:prSet presAssocID="{7224CDB5-872A-2443-8E43-271EA056EEBF}" presName="text_7" presStyleLbl="node1" presStyleIdx="6" presStyleCnt="7">
        <dgm:presLayoutVars>
          <dgm:bulletEnabled val="1"/>
        </dgm:presLayoutVars>
      </dgm:prSet>
      <dgm:spPr/>
    </dgm:pt>
    <dgm:pt modelId="{62502340-2812-4E41-80B6-EF91B62F2355}" type="pres">
      <dgm:prSet presAssocID="{7224CDB5-872A-2443-8E43-271EA056EEBF}" presName="accent_7" presStyleCnt="0"/>
      <dgm:spPr/>
    </dgm:pt>
    <dgm:pt modelId="{2790C558-7F1D-CE4F-950A-3CBACAEE21D6}" type="pres">
      <dgm:prSet presAssocID="{7224CDB5-872A-2443-8E43-271EA056EEBF}" presName="accentRepeatNode" presStyleLbl="solidFgAcc1" presStyleIdx="6" presStyleCnt="7"/>
      <dgm:spPr/>
    </dgm:pt>
  </dgm:ptLst>
  <dgm:cxnLst>
    <dgm:cxn modelId="{43E4611A-BD43-9D43-A37B-33104FB10FB0}" type="presOf" srcId="{85EAD9ED-1092-E445-9C0D-D0D16ADA52A0}" destId="{68D92765-ADFC-EC4C-8DA0-2BDBCEB6A735}" srcOrd="0" destOrd="0" presId="urn:microsoft.com/office/officeart/2008/layout/VerticalCurvedList"/>
    <dgm:cxn modelId="{4064B222-447A-B04E-9D78-D4D4A283DC61}" type="presOf" srcId="{AD8C927A-2CA7-544F-A21D-40CF34619195}" destId="{8E5EE9E7-0B38-5540-B9DB-C9F7FF8EAC99}" srcOrd="0" destOrd="0" presId="urn:microsoft.com/office/officeart/2008/layout/VerticalCurvedList"/>
    <dgm:cxn modelId="{11687A29-1EE1-C448-94DD-FF863059CA62}" srcId="{6281F8E2-9F29-6548-8B2D-F1D5D81EE070}" destId="{99B37340-3D69-8F43-B40D-7E88FBFEDAA8}" srcOrd="4" destOrd="0" parTransId="{4805450C-AD72-CB49-9BE1-F3865F1FE6CF}" sibTransId="{AA57C9C4-499B-C047-8947-74A699B3DA9E}"/>
    <dgm:cxn modelId="{D96D2D2E-DD58-A144-9B8C-A712AA0C2E19}" type="presOf" srcId="{AF444AFE-42D3-6649-9087-44A08B48945A}" destId="{85E46E1C-6055-6449-9379-9F00F5F410AB}" srcOrd="0" destOrd="0" presId="urn:microsoft.com/office/officeart/2008/layout/VerticalCurvedList"/>
    <dgm:cxn modelId="{4F279532-B7F3-3549-A4EF-6DBF2CE74FDF}" srcId="{6281F8E2-9F29-6548-8B2D-F1D5D81EE070}" destId="{4CAE0946-B565-F344-8430-5B8613CA082B}" srcOrd="5" destOrd="0" parTransId="{1E5B3959-C9C3-974F-B896-585C683A3DC6}" sibTransId="{DA6E18C6-DBC4-5044-AF5A-572AAE041FFE}"/>
    <dgm:cxn modelId="{F8A71E4A-C286-6548-B3EA-CCD5D5891EF3}" type="presOf" srcId="{6281F8E2-9F29-6548-8B2D-F1D5D81EE070}" destId="{56622AFE-9503-254B-8DF3-884EA8BAFDF7}" srcOrd="0" destOrd="0" presId="urn:microsoft.com/office/officeart/2008/layout/VerticalCurvedList"/>
    <dgm:cxn modelId="{CEDA8970-8BCB-3E4E-9FDA-56666155EE34}" srcId="{6281F8E2-9F29-6548-8B2D-F1D5D81EE070}" destId="{AD8C927A-2CA7-544F-A21D-40CF34619195}" srcOrd="3" destOrd="0" parTransId="{B8CC5123-9961-F541-8479-5FF6EC7D390B}" sibTransId="{5A91BFC4-406B-B540-928B-1967307564F3}"/>
    <dgm:cxn modelId="{90BE9273-99F0-3D49-938C-15B708C283DD}" type="presOf" srcId="{4CAE0946-B565-F344-8430-5B8613CA082B}" destId="{4CBA5613-64E6-0145-AE57-0FC617314B32}" srcOrd="0" destOrd="0" presId="urn:microsoft.com/office/officeart/2008/layout/VerticalCurvedList"/>
    <dgm:cxn modelId="{B89A047E-0F80-A145-BFC2-F52D397B0348}" srcId="{6281F8E2-9F29-6548-8B2D-F1D5D81EE070}" destId="{85EAD9ED-1092-E445-9C0D-D0D16ADA52A0}" srcOrd="0" destOrd="0" parTransId="{C6FF3CD3-D92E-8640-B8BE-28A4036B69E7}" sibTransId="{69CC13D5-428D-E444-9239-7C5A290515EF}"/>
    <dgm:cxn modelId="{31C538AF-489B-D54D-B34E-533B3F38E8BA}" type="presOf" srcId="{7224CDB5-872A-2443-8E43-271EA056EEBF}" destId="{69A1E787-9B5D-DC4D-A840-800CFF2A1B0D}" srcOrd="0" destOrd="0" presId="urn:microsoft.com/office/officeart/2008/layout/VerticalCurvedList"/>
    <dgm:cxn modelId="{9BBA2EB7-11EF-7040-8737-6AD551000209}" srcId="{6281F8E2-9F29-6548-8B2D-F1D5D81EE070}" destId="{AF444AFE-42D3-6649-9087-44A08B48945A}" srcOrd="1" destOrd="0" parTransId="{46A32062-3797-744A-B3C5-C8644544D432}" sibTransId="{A2250FBC-02EC-2D47-80F9-05451264FE2C}"/>
    <dgm:cxn modelId="{09FB6FB7-A9DC-044A-A50F-01E06A85976A}" type="presOf" srcId="{69CC13D5-428D-E444-9239-7C5A290515EF}" destId="{51A7B9B1-8BE1-5E4C-9385-4CA76D1955F5}" srcOrd="0" destOrd="0" presId="urn:microsoft.com/office/officeart/2008/layout/VerticalCurvedList"/>
    <dgm:cxn modelId="{BF0938C4-CB78-E147-B9C6-890438C3AE7B}" srcId="{6281F8E2-9F29-6548-8B2D-F1D5D81EE070}" destId="{7224CDB5-872A-2443-8E43-271EA056EEBF}" srcOrd="6" destOrd="0" parTransId="{E555D1B5-F762-6D46-97E4-12A00708AC9E}" sibTransId="{0D5CF420-19EC-004F-B490-7D513BBBC9AB}"/>
    <dgm:cxn modelId="{F15E5CE3-5B32-DD48-B38B-E46BBACD0D7C}" srcId="{6281F8E2-9F29-6548-8B2D-F1D5D81EE070}" destId="{6F268289-37C7-314D-9AD0-59C5366985AC}" srcOrd="2" destOrd="0" parTransId="{310A3E86-B0CC-824B-991F-13777F5AFD29}" sibTransId="{80532BE5-37C7-4445-A796-0819DD40CCA9}"/>
    <dgm:cxn modelId="{B7D3EAF2-2F2F-5248-858F-7B7ACC422C82}" type="presOf" srcId="{99B37340-3D69-8F43-B40D-7E88FBFEDAA8}" destId="{D39D0BA9-56AE-D84E-8521-FB3E854F0A1F}" srcOrd="0" destOrd="0" presId="urn:microsoft.com/office/officeart/2008/layout/VerticalCurvedList"/>
    <dgm:cxn modelId="{4D2546FE-D27F-1144-A90D-EFD8A81D470F}" type="presOf" srcId="{6F268289-37C7-314D-9AD0-59C5366985AC}" destId="{C07BBBDC-A4FD-F547-8777-90E93F883EDB}" srcOrd="0" destOrd="0" presId="urn:microsoft.com/office/officeart/2008/layout/VerticalCurvedList"/>
    <dgm:cxn modelId="{BF869673-1989-3F45-AA00-A8521FAC266E}" type="presParOf" srcId="{56622AFE-9503-254B-8DF3-884EA8BAFDF7}" destId="{6CEC59CF-9671-D74A-9572-1A5DF4C00682}" srcOrd="0" destOrd="0" presId="urn:microsoft.com/office/officeart/2008/layout/VerticalCurvedList"/>
    <dgm:cxn modelId="{12A003DB-1D12-6443-9C80-E4E2E2425E6C}" type="presParOf" srcId="{6CEC59CF-9671-D74A-9572-1A5DF4C00682}" destId="{6EB00AB0-DDAC-1A4B-8DFF-D0583C96763C}" srcOrd="0" destOrd="0" presId="urn:microsoft.com/office/officeart/2008/layout/VerticalCurvedList"/>
    <dgm:cxn modelId="{2933AC1C-D879-DD43-B07C-AAA75CB23D84}" type="presParOf" srcId="{6EB00AB0-DDAC-1A4B-8DFF-D0583C96763C}" destId="{6C350659-7D42-4044-B9CF-D4687B8503A4}" srcOrd="0" destOrd="0" presId="urn:microsoft.com/office/officeart/2008/layout/VerticalCurvedList"/>
    <dgm:cxn modelId="{E6E7FF5C-2943-7645-A628-FF5B024393C6}" type="presParOf" srcId="{6EB00AB0-DDAC-1A4B-8DFF-D0583C96763C}" destId="{51A7B9B1-8BE1-5E4C-9385-4CA76D1955F5}" srcOrd="1" destOrd="0" presId="urn:microsoft.com/office/officeart/2008/layout/VerticalCurvedList"/>
    <dgm:cxn modelId="{FE0992FC-9E5B-6440-BBB7-4BF976F8486F}" type="presParOf" srcId="{6EB00AB0-DDAC-1A4B-8DFF-D0583C96763C}" destId="{388A64C3-44CD-3C4D-88B1-C7E41CA056BB}" srcOrd="2" destOrd="0" presId="urn:microsoft.com/office/officeart/2008/layout/VerticalCurvedList"/>
    <dgm:cxn modelId="{31D45DD4-AFC2-9D4C-A584-0C550AEA5B8B}" type="presParOf" srcId="{6EB00AB0-DDAC-1A4B-8DFF-D0583C96763C}" destId="{0634D741-0390-D042-BB0C-DACB5E30F215}" srcOrd="3" destOrd="0" presId="urn:microsoft.com/office/officeart/2008/layout/VerticalCurvedList"/>
    <dgm:cxn modelId="{C7F55E85-5DD2-AA45-A488-8D71E2F8809B}" type="presParOf" srcId="{6CEC59CF-9671-D74A-9572-1A5DF4C00682}" destId="{68D92765-ADFC-EC4C-8DA0-2BDBCEB6A735}" srcOrd="1" destOrd="0" presId="urn:microsoft.com/office/officeart/2008/layout/VerticalCurvedList"/>
    <dgm:cxn modelId="{4C2A4088-D009-F742-A0A3-ED2A6DA4887A}" type="presParOf" srcId="{6CEC59CF-9671-D74A-9572-1A5DF4C00682}" destId="{C717A317-3C19-7543-A85D-922B4D5628EF}" srcOrd="2" destOrd="0" presId="urn:microsoft.com/office/officeart/2008/layout/VerticalCurvedList"/>
    <dgm:cxn modelId="{4E091E90-1C14-DC44-80B8-22C7E54C45B4}" type="presParOf" srcId="{C717A317-3C19-7543-A85D-922B4D5628EF}" destId="{657CC7EE-AFBC-CE47-9C7F-CD6817ED6A2D}" srcOrd="0" destOrd="0" presId="urn:microsoft.com/office/officeart/2008/layout/VerticalCurvedList"/>
    <dgm:cxn modelId="{BAADE718-2774-0E40-A60D-CC187E8B2EA2}" type="presParOf" srcId="{6CEC59CF-9671-D74A-9572-1A5DF4C00682}" destId="{85E46E1C-6055-6449-9379-9F00F5F410AB}" srcOrd="3" destOrd="0" presId="urn:microsoft.com/office/officeart/2008/layout/VerticalCurvedList"/>
    <dgm:cxn modelId="{6EC5EAB4-DD7C-2042-B73A-76EFB035802C}" type="presParOf" srcId="{6CEC59CF-9671-D74A-9572-1A5DF4C00682}" destId="{72536910-393D-EF40-82C0-E288F9A093AE}" srcOrd="4" destOrd="0" presId="urn:microsoft.com/office/officeart/2008/layout/VerticalCurvedList"/>
    <dgm:cxn modelId="{79992E63-867E-5040-AA02-C6B9D233DB16}" type="presParOf" srcId="{72536910-393D-EF40-82C0-E288F9A093AE}" destId="{950ED1A0-2F6E-864D-B812-F3CBCB162D52}" srcOrd="0" destOrd="0" presId="urn:microsoft.com/office/officeart/2008/layout/VerticalCurvedList"/>
    <dgm:cxn modelId="{CEBB3EBB-DCF5-2F41-AFA9-AAB604BE507A}" type="presParOf" srcId="{6CEC59CF-9671-D74A-9572-1A5DF4C00682}" destId="{C07BBBDC-A4FD-F547-8777-90E93F883EDB}" srcOrd="5" destOrd="0" presId="urn:microsoft.com/office/officeart/2008/layout/VerticalCurvedList"/>
    <dgm:cxn modelId="{1783F7B2-70B4-C041-8A0B-124BF2086E4D}" type="presParOf" srcId="{6CEC59CF-9671-D74A-9572-1A5DF4C00682}" destId="{2727CD9A-79B8-0E4E-8387-560EF62FA1CE}" srcOrd="6" destOrd="0" presId="urn:microsoft.com/office/officeart/2008/layout/VerticalCurvedList"/>
    <dgm:cxn modelId="{25923F51-82BB-FC46-AF2F-D5B6A4B31DDF}" type="presParOf" srcId="{2727CD9A-79B8-0E4E-8387-560EF62FA1CE}" destId="{B5CDF482-E746-6C41-93A0-0CFBA25DBDC0}" srcOrd="0" destOrd="0" presId="urn:microsoft.com/office/officeart/2008/layout/VerticalCurvedList"/>
    <dgm:cxn modelId="{04BDE190-0FD3-204E-83C0-4B4B0D17ADCE}" type="presParOf" srcId="{6CEC59CF-9671-D74A-9572-1A5DF4C00682}" destId="{8E5EE9E7-0B38-5540-B9DB-C9F7FF8EAC99}" srcOrd="7" destOrd="0" presId="urn:microsoft.com/office/officeart/2008/layout/VerticalCurvedList"/>
    <dgm:cxn modelId="{EC9BEB8F-96A2-5341-86D0-CAC35067FC14}" type="presParOf" srcId="{6CEC59CF-9671-D74A-9572-1A5DF4C00682}" destId="{1C32FF74-3DE8-3E4C-896D-32AC833A232F}" srcOrd="8" destOrd="0" presId="urn:microsoft.com/office/officeart/2008/layout/VerticalCurvedList"/>
    <dgm:cxn modelId="{19AD251D-3E1A-3E43-905C-BDE1222EE896}" type="presParOf" srcId="{1C32FF74-3DE8-3E4C-896D-32AC833A232F}" destId="{F35E6D77-0B03-1247-BE1F-684FC2454F82}" srcOrd="0" destOrd="0" presId="urn:microsoft.com/office/officeart/2008/layout/VerticalCurvedList"/>
    <dgm:cxn modelId="{90603D26-CFA4-8146-88D0-3B4E76D7AD99}" type="presParOf" srcId="{6CEC59CF-9671-D74A-9572-1A5DF4C00682}" destId="{D39D0BA9-56AE-D84E-8521-FB3E854F0A1F}" srcOrd="9" destOrd="0" presId="urn:microsoft.com/office/officeart/2008/layout/VerticalCurvedList"/>
    <dgm:cxn modelId="{73EA95D7-3F76-2E45-8E43-CC117914284B}" type="presParOf" srcId="{6CEC59CF-9671-D74A-9572-1A5DF4C00682}" destId="{4CBA5995-1C45-6B47-81EB-6D1B876C3B50}" srcOrd="10" destOrd="0" presId="urn:microsoft.com/office/officeart/2008/layout/VerticalCurvedList"/>
    <dgm:cxn modelId="{995A9187-7A18-4749-9F7C-A3A5AB38CEEF}" type="presParOf" srcId="{4CBA5995-1C45-6B47-81EB-6D1B876C3B50}" destId="{6E75D24C-27A7-5347-8D2D-C93E67364279}" srcOrd="0" destOrd="0" presId="urn:microsoft.com/office/officeart/2008/layout/VerticalCurvedList"/>
    <dgm:cxn modelId="{778E0452-BB4E-9342-899D-73A464B60490}" type="presParOf" srcId="{6CEC59CF-9671-D74A-9572-1A5DF4C00682}" destId="{4CBA5613-64E6-0145-AE57-0FC617314B32}" srcOrd="11" destOrd="0" presId="urn:microsoft.com/office/officeart/2008/layout/VerticalCurvedList"/>
    <dgm:cxn modelId="{1E0B2191-0E03-4348-9F41-D57C92E605C4}" type="presParOf" srcId="{6CEC59CF-9671-D74A-9572-1A5DF4C00682}" destId="{9F694777-C068-AF44-9B37-1F942F1889E2}" srcOrd="12" destOrd="0" presId="urn:microsoft.com/office/officeart/2008/layout/VerticalCurvedList"/>
    <dgm:cxn modelId="{A39E0354-E61C-BE44-A661-52F9F83619CA}" type="presParOf" srcId="{9F694777-C068-AF44-9B37-1F942F1889E2}" destId="{E45D4DB4-176A-FE41-969D-6D8FF72B9148}" srcOrd="0" destOrd="0" presId="urn:microsoft.com/office/officeart/2008/layout/VerticalCurvedList"/>
    <dgm:cxn modelId="{5E345E11-BE6D-774F-9AF2-C8DAA613482E}" type="presParOf" srcId="{6CEC59CF-9671-D74A-9572-1A5DF4C00682}" destId="{69A1E787-9B5D-DC4D-A840-800CFF2A1B0D}" srcOrd="13" destOrd="0" presId="urn:microsoft.com/office/officeart/2008/layout/VerticalCurvedList"/>
    <dgm:cxn modelId="{BE2D1CAD-5BDC-7841-BA89-F791F380470B}" type="presParOf" srcId="{6CEC59CF-9671-D74A-9572-1A5DF4C00682}" destId="{62502340-2812-4E41-80B6-EF91B62F2355}" srcOrd="14" destOrd="0" presId="urn:microsoft.com/office/officeart/2008/layout/VerticalCurvedList"/>
    <dgm:cxn modelId="{C73D40ED-82DC-6946-B23E-982BD38181D5}" type="presParOf" srcId="{62502340-2812-4E41-80B6-EF91B62F2355}" destId="{2790C558-7F1D-CE4F-950A-3CBACAEE21D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388518-DAE4-45B3-9718-8012EFAC1A66}" type="doc">
      <dgm:prSet loTypeId="urn:microsoft.com/office/officeart/2005/8/layout/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2ED474A-D030-4A05-B910-CE99BE804F5C}">
      <dgm:prSet/>
      <dgm:spPr/>
      <dgm:t>
        <a:bodyPr/>
        <a:lstStyle/>
        <a:p>
          <a:r>
            <a:rPr lang="en-US"/>
            <a:t>No generation of random permutations of </a:t>
          </a:r>
          <a:r>
            <a:rPr lang="en-GB"/>
            <a:t>b</a:t>
          </a:r>
          <a:r>
            <a:rPr lang="en-GB" baseline="-25000"/>
            <a:t>j</a:t>
          </a:r>
          <a:endParaRPr lang="en-US"/>
        </a:p>
      </dgm:t>
    </dgm:pt>
    <dgm:pt modelId="{6C6AC6FA-8847-4409-B8C5-28559C7E5660}" type="parTrans" cxnId="{972DA3FF-E7F5-4CA2-9233-1388D0F0E921}">
      <dgm:prSet/>
      <dgm:spPr/>
      <dgm:t>
        <a:bodyPr/>
        <a:lstStyle/>
        <a:p>
          <a:endParaRPr lang="en-US"/>
        </a:p>
      </dgm:t>
    </dgm:pt>
    <dgm:pt modelId="{96FECA42-5E81-4D68-94D9-C111D1EC7577}" type="sibTrans" cxnId="{972DA3FF-E7F5-4CA2-9233-1388D0F0E921}">
      <dgm:prSet/>
      <dgm:spPr/>
      <dgm:t>
        <a:bodyPr/>
        <a:lstStyle/>
        <a:p>
          <a:endParaRPr lang="en-US"/>
        </a:p>
      </dgm:t>
    </dgm:pt>
    <dgm:pt modelId="{DA877D0D-C71E-4AC2-948C-DAE8CA2B90B5}">
      <dgm:prSet/>
      <dgm:spPr/>
      <dgm:t>
        <a:bodyPr/>
        <a:lstStyle/>
        <a:p>
          <a:r>
            <a:rPr lang="en-GB"/>
            <a:t>z- number of ones in b</a:t>
          </a:r>
          <a:r>
            <a:rPr lang="en-GB" baseline="-25000"/>
            <a:t>i </a:t>
          </a:r>
          <a:r>
            <a:rPr lang="en-GB"/>
            <a:t>AND b</a:t>
          </a:r>
          <a:r>
            <a:rPr lang="en-GB" baseline="-25000"/>
            <a:t>j </a:t>
          </a:r>
          <a:r>
            <a:rPr lang="en-GB"/>
            <a:t>(x</a:t>
          </a:r>
          <a:r>
            <a:rPr lang="en-GB" baseline="-25000"/>
            <a:t>ij</a:t>
          </a:r>
          <a:r>
            <a:rPr lang="en-GB" baseline="30000"/>
            <a:t>AND</a:t>
          </a:r>
          <a:r>
            <a:rPr lang="en-GB"/>
            <a:t>)</a:t>
          </a:r>
          <a:endParaRPr lang="en-US"/>
        </a:p>
      </dgm:t>
    </dgm:pt>
    <dgm:pt modelId="{7144ECEE-7AC8-4938-ACB0-86B1D4F8F55C}" type="parTrans" cxnId="{C9AEF391-ECF7-49D5-8423-525313AC2447}">
      <dgm:prSet/>
      <dgm:spPr/>
      <dgm:t>
        <a:bodyPr/>
        <a:lstStyle/>
        <a:p>
          <a:endParaRPr lang="en-US"/>
        </a:p>
      </dgm:t>
    </dgm:pt>
    <dgm:pt modelId="{4CDF158F-E2EA-4AF0-AC40-2C552728423C}" type="sibTrans" cxnId="{C9AEF391-ECF7-49D5-8423-525313AC2447}">
      <dgm:prSet/>
      <dgm:spPr/>
      <dgm:t>
        <a:bodyPr/>
        <a:lstStyle/>
        <a:p>
          <a:endParaRPr lang="en-US"/>
        </a:p>
      </dgm:t>
    </dgm:pt>
    <dgm:pt modelId="{72A3E1AC-9434-4200-8F1F-CD285AB0B48C}">
      <dgm:prSet/>
      <dgm:spPr/>
      <dgm:t>
        <a:bodyPr/>
        <a:lstStyle/>
        <a:p>
          <a:r>
            <a:rPr lang="en-GB"/>
            <a:t>For each z in </a:t>
          </a:r>
          <a:r>
            <a:rPr lang="en-IN"/>
            <a:t>[Max(0, n + m − N</a:t>
          </a:r>
          <a:r>
            <a:rPr lang="en-IN" baseline="-25000"/>
            <a:t>A</a:t>
          </a:r>
          <a:r>
            <a:rPr lang="en-IN"/>
            <a:t>), Min(n, m)], we calculate w(z).</a:t>
          </a:r>
          <a:endParaRPr lang="en-US"/>
        </a:p>
      </dgm:t>
    </dgm:pt>
    <dgm:pt modelId="{D13BEE5C-18FE-499D-80F4-1F06A545EA6E}" type="parTrans" cxnId="{823DF2B9-9F2E-49E5-888E-FDAF93DCE18B}">
      <dgm:prSet/>
      <dgm:spPr/>
      <dgm:t>
        <a:bodyPr/>
        <a:lstStyle/>
        <a:p>
          <a:endParaRPr lang="en-US"/>
        </a:p>
      </dgm:t>
    </dgm:pt>
    <dgm:pt modelId="{C1084A79-FE0A-4551-BCEB-19ED333B2F14}" type="sibTrans" cxnId="{823DF2B9-9F2E-49E5-888E-FDAF93DCE18B}">
      <dgm:prSet/>
      <dgm:spPr/>
      <dgm:t>
        <a:bodyPr/>
        <a:lstStyle/>
        <a:p>
          <a:endParaRPr lang="en-US"/>
        </a:p>
      </dgm:t>
    </dgm:pt>
    <dgm:pt modelId="{CD015E12-E1D5-364D-A340-593EF691E034}" type="pres">
      <dgm:prSet presAssocID="{F9388518-DAE4-45B3-9718-8012EFAC1A66}" presName="diagram" presStyleCnt="0">
        <dgm:presLayoutVars>
          <dgm:dir/>
          <dgm:resizeHandles val="exact"/>
        </dgm:presLayoutVars>
      </dgm:prSet>
      <dgm:spPr/>
    </dgm:pt>
    <dgm:pt modelId="{D1FCD697-8C5B-5846-A8C2-88FE18087FBB}" type="pres">
      <dgm:prSet presAssocID="{D2ED474A-D030-4A05-B910-CE99BE804F5C}" presName="node" presStyleLbl="node1" presStyleIdx="0" presStyleCnt="3">
        <dgm:presLayoutVars>
          <dgm:bulletEnabled val="1"/>
        </dgm:presLayoutVars>
      </dgm:prSet>
      <dgm:spPr/>
    </dgm:pt>
    <dgm:pt modelId="{A92A3D88-81A6-1F47-978A-0B52CBDBB5F4}" type="pres">
      <dgm:prSet presAssocID="{96FECA42-5E81-4D68-94D9-C111D1EC7577}" presName="sibTrans" presStyleLbl="sibTrans2D1" presStyleIdx="0" presStyleCnt="2"/>
      <dgm:spPr/>
    </dgm:pt>
    <dgm:pt modelId="{A110953D-EB93-9340-84F9-4E26817E9897}" type="pres">
      <dgm:prSet presAssocID="{96FECA42-5E81-4D68-94D9-C111D1EC7577}" presName="connectorText" presStyleLbl="sibTrans2D1" presStyleIdx="0" presStyleCnt="2"/>
      <dgm:spPr/>
    </dgm:pt>
    <dgm:pt modelId="{3CE559F1-27CA-B549-B54E-8E339DC9DC36}" type="pres">
      <dgm:prSet presAssocID="{DA877D0D-C71E-4AC2-948C-DAE8CA2B90B5}" presName="node" presStyleLbl="node1" presStyleIdx="1" presStyleCnt="3">
        <dgm:presLayoutVars>
          <dgm:bulletEnabled val="1"/>
        </dgm:presLayoutVars>
      </dgm:prSet>
      <dgm:spPr/>
    </dgm:pt>
    <dgm:pt modelId="{D2D1C834-3CA0-A344-91F1-2F9CB3E95E24}" type="pres">
      <dgm:prSet presAssocID="{4CDF158F-E2EA-4AF0-AC40-2C552728423C}" presName="sibTrans" presStyleLbl="sibTrans2D1" presStyleIdx="1" presStyleCnt="2"/>
      <dgm:spPr/>
    </dgm:pt>
    <dgm:pt modelId="{B984634A-FC1B-964E-96C4-DD80A5C55348}" type="pres">
      <dgm:prSet presAssocID="{4CDF158F-E2EA-4AF0-AC40-2C552728423C}" presName="connectorText" presStyleLbl="sibTrans2D1" presStyleIdx="1" presStyleCnt="2"/>
      <dgm:spPr/>
    </dgm:pt>
    <dgm:pt modelId="{B647574E-91F5-6F49-87B4-31E712F0B506}" type="pres">
      <dgm:prSet presAssocID="{72A3E1AC-9434-4200-8F1F-CD285AB0B48C}" presName="node" presStyleLbl="node1" presStyleIdx="2" presStyleCnt="3">
        <dgm:presLayoutVars>
          <dgm:bulletEnabled val="1"/>
        </dgm:presLayoutVars>
      </dgm:prSet>
      <dgm:spPr/>
    </dgm:pt>
  </dgm:ptLst>
  <dgm:cxnLst>
    <dgm:cxn modelId="{47780905-617D-F941-98CE-9112AAA84ECC}" type="presOf" srcId="{72A3E1AC-9434-4200-8F1F-CD285AB0B48C}" destId="{B647574E-91F5-6F49-87B4-31E712F0B506}" srcOrd="0" destOrd="0" presId="urn:microsoft.com/office/officeart/2005/8/layout/process5"/>
    <dgm:cxn modelId="{E9C81518-97F9-3944-AB80-CA5296A3950A}" type="presOf" srcId="{96FECA42-5E81-4D68-94D9-C111D1EC7577}" destId="{A110953D-EB93-9340-84F9-4E26817E9897}" srcOrd="1" destOrd="0" presId="urn:microsoft.com/office/officeart/2005/8/layout/process5"/>
    <dgm:cxn modelId="{671B8A38-75B7-C14D-A497-91DC85B8FBC2}" type="presOf" srcId="{4CDF158F-E2EA-4AF0-AC40-2C552728423C}" destId="{D2D1C834-3CA0-A344-91F1-2F9CB3E95E24}" srcOrd="0" destOrd="0" presId="urn:microsoft.com/office/officeart/2005/8/layout/process5"/>
    <dgm:cxn modelId="{C9AEF391-ECF7-49D5-8423-525313AC2447}" srcId="{F9388518-DAE4-45B3-9718-8012EFAC1A66}" destId="{DA877D0D-C71E-4AC2-948C-DAE8CA2B90B5}" srcOrd="1" destOrd="0" parTransId="{7144ECEE-7AC8-4938-ACB0-86B1D4F8F55C}" sibTransId="{4CDF158F-E2EA-4AF0-AC40-2C552728423C}"/>
    <dgm:cxn modelId="{19DCBAA2-40F7-B34B-BDCD-B74B5581CAFF}" type="presOf" srcId="{4CDF158F-E2EA-4AF0-AC40-2C552728423C}" destId="{B984634A-FC1B-964E-96C4-DD80A5C55348}" srcOrd="1" destOrd="0" presId="urn:microsoft.com/office/officeart/2005/8/layout/process5"/>
    <dgm:cxn modelId="{8856E8B3-38D1-134C-A7F1-46AD7E97A86C}" type="presOf" srcId="{D2ED474A-D030-4A05-B910-CE99BE804F5C}" destId="{D1FCD697-8C5B-5846-A8C2-88FE18087FBB}" srcOrd="0" destOrd="0" presId="urn:microsoft.com/office/officeart/2005/8/layout/process5"/>
    <dgm:cxn modelId="{823DF2B9-9F2E-49E5-888E-FDAF93DCE18B}" srcId="{F9388518-DAE4-45B3-9718-8012EFAC1A66}" destId="{72A3E1AC-9434-4200-8F1F-CD285AB0B48C}" srcOrd="2" destOrd="0" parTransId="{D13BEE5C-18FE-499D-80F4-1F06A545EA6E}" sibTransId="{C1084A79-FE0A-4551-BCEB-19ED333B2F14}"/>
    <dgm:cxn modelId="{3CFEC9BA-2039-F94E-85C5-A80A6D921081}" type="presOf" srcId="{96FECA42-5E81-4D68-94D9-C111D1EC7577}" destId="{A92A3D88-81A6-1F47-978A-0B52CBDBB5F4}" srcOrd="0" destOrd="0" presId="urn:microsoft.com/office/officeart/2005/8/layout/process5"/>
    <dgm:cxn modelId="{B35967BE-9404-C541-932D-862FFB822E57}" type="presOf" srcId="{F9388518-DAE4-45B3-9718-8012EFAC1A66}" destId="{CD015E12-E1D5-364D-A340-593EF691E034}" srcOrd="0" destOrd="0" presId="urn:microsoft.com/office/officeart/2005/8/layout/process5"/>
    <dgm:cxn modelId="{D7C0E5CC-7EB9-AA48-8DC6-CD3287F334CF}" type="presOf" srcId="{DA877D0D-C71E-4AC2-948C-DAE8CA2B90B5}" destId="{3CE559F1-27CA-B549-B54E-8E339DC9DC36}" srcOrd="0" destOrd="0" presId="urn:microsoft.com/office/officeart/2005/8/layout/process5"/>
    <dgm:cxn modelId="{972DA3FF-E7F5-4CA2-9233-1388D0F0E921}" srcId="{F9388518-DAE4-45B3-9718-8012EFAC1A66}" destId="{D2ED474A-D030-4A05-B910-CE99BE804F5C}" srcOrd="0" destOrd="0" parTransId="{6C6AC6FA-8847-4409-B8C5-28559C7E5660}" sibTransId="{96FECA42-5E81-4D68-94D9-C111D1EC7577}"/>
    <dgm:cxn modelId="{5BA8D44B-C3C7-C948-B47C-A9779E2534FD}" type="presParOf" srcId="{CD015E12-E1D5-364D-A340-593EF691E034}" destId="{D1FCD697-8C5B-5846-A8C2-88FE18087FBB}" srcOrd="0" destOrd="0" presId="urn:microsoft.com/office/officeart/2005/8/layout/process5"/>
    <dgm:cxn modelId="{C6055D7A-2BC5-0B45-8712-E29A7A644895}" type="presParOf" srcId="{CD015E12-E1D5-364D-A340-593EF691E034}" destId="{A92A3D88-81A6-1F47-978A-0B52CBDBB5F4}" srcOrd="1" destOrd="0" presId="urn:microsoft.com/office/officeart/2005/8/layout/process5"/>
    <dgm:cxn modelId="{DE930F96-C92F-AE41-812E-94408B4EEBFE}" type="presParOf" srcId="{A92A3D88-81A6-1F47-978A-0B52CBDBB5F4}" destId="{A110953D-EB93-9340-84F9-4E26817E9897}" srcOrd="0" destOrd="0" presId="urn:microsoft.com/office/officeart/2005/8/layout/process5"/>
    <dgm:cxn modelId="{1AC0C39F-278A-D948-B804-F614F8284323}" type="presParOf" srcId="{CD015E12-E1D5-364D-A340-593EF691E034}" destId="{3CE559F1-27CA-B549-B54E-8E339DC9DC36}" srcOrd="2" destOrd="0" presId="urn:microsoft.com/office/officeart/2005/8/layout/process5"/>
    <dgm:cxn modelId="{0F9F9535-F476-E746-ABCF-D35551DC6F79}" type="presParOf" srcId="{CD015E12-E1D5-364D-A340-593EF691E034}" destId="{D2D1C834-3CA0-A344-91F1-2F9CB3E95E24}" srcOrd="3" destOrd="0" presId="urn:microsoft.com/office/officeart/2005/8/layout/process5"/>
    <dgm:cxn modelId="{E94A1029-ED79-834F-B3EE-DD834DF2C8EC}" type="presParOf" srcId="{D2D1C834-3CA0-A344-91F1-2F9CB3E95E24}" destId="{B984634A-FC1B-964E-96C4-DD80A5C55348}" srcOrd="0" destOrd="0" presId="urn:microsoft.com/office/officeart/2005/8/layout/process5"/>
    <dgm:cxn modelId="{9ED85E5D-DEC6-164D-8E0F-1B1043FF84EE}" type="presParOf" srcId="{CD015E12-E1D5-364D-A340-593EF691E034}" destId="{B647574E-91F5-6F49-87B4-31E712F0B506}" srcOrd="4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AE3D89-C144-4C6C-A9B9-283D01484E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3AEA89-43A2-4ABE-805A-EC4A1682FE89}">
      <dgm:prSet/>
      <dgm:spPr/>
      <dgm:t>
        <a:bodyPr/>
        <a:lstStyle/>
        <a:p>
          <a:r>
            <a:rPr lang="en-US"/>
            <a:t>Maximal information gain</a:t>
          </a:r>
        </a:p>
      </dgm:t>
    </dgm:pt>
    <dgm:pt modelId="{07E0C5C1-73FF-4AEC-AF96-2A6707BDCE77}" type="parTrans" cxnId="{723B7A18-42D7-4EED-9347-4D6826D0B338}">
      <dgm:prSet/>
      <dgm:spPr/>
      <dgm:t>
        <a:bodyPr/>
        <a:lstStyle/>
        <a:p>
          <a:endParaRPr lang="en-US"/>
        </a:p>
      </dgm:t>
    </dgm:pt>
    <dgm:pt modelId="{372B98ED-BE7D-45A1-9C9F-7F1781916AAC}" type="sibTrans" cxnId="{723B7A18-42D7-4EED-9347-4D6826D0B338}">
      <dgm:prSet/>
      <dgm:spPr/>
      <dgm:t>
        <a:bodyPr/>
        <a:lstStyle/>
        <a:p>
          <a:endParaRPr lang="en-US"/>
        </a:p>
      </dgm:t>
    </dgm:pt>
    <dgm:pt modelId="{EA3E7310-AF00-4B68-98A1-B3670FFE4E03}">
      <dgm:prSet/>
      <dgm:spPr/>
      <dgm:t>
        <a:bodyPr/>
        <a:lstStyle/>
        <a:p>
          <a:r>
            <a:rPr lang="en-US" dirty="0"/>
            <a:t>Z-score is the shift in entropy compared to randomly reshuffled vectors</a:t>
          </a:r>
        </a:p>
      </dgm:t>
    </dgm:pt>
    <dgm:pt modelId="{997E8E5F-7D55-4FEB-AE51-A4EE6FE1F0A8}" type="parTrans" cxnId="{2C0F9307-9F7B-48B2-925D-B4BA715D6BA6}">
      <dgm:prSet/>
      <dgm:spPr/>
      <dgm:t>
        <a:bodyPr/>
        <a:lstStyle/>
        <a:p>
          <a:endParaRPr lang="en-US"/>
        </a:p>
      </dgm:t>
    </dgm:pt>
    <dgm:pt modelId="{8C8B490A-C8BB-43F1-AC87-9CE1A66B58FE}" type="sibTrans" cxnId="{2C0F9307-9F7B-48B2-925D-B4BA715D6BA6}">
      <dgm:prSet/>
      <dgm:spPr/>
      <dgm:t>
        <a:bodyPr/>
        <a:lstStyle/>
        <a:p>
          <a:endParaRPr lang="en-US"/>
        </a:p>
      </dgm:t>
    </dgm:pt>
    <dgm:pt modelId="{33BDE3B6-B363-4733-94D2-AD7EB3218651}">
      <dgm:prSet/>
      <dgm:spPr/>
      <dgm:t>
        <a:bodyPr/>
        <a:lstStyle/>
        <a:p>
          <a:r>
            <a:rPr lang="en-US"/>
            <a:t>Iterating across different threshold values</a:t>
          </a:r>
        </a:p>
      </dgm:t>
    </dgm:pt>
    <dgm:pt modelId="{8FB0D7C4-DE9C-4762-8DFA-8B7E1EEBE63C}" type="parTrans" cxnId="{52238C1C-00EE-4D3F-954A-40A6384AEA20}">
      <dgm:prSet/>
      <dgm:spPr/>
      <dgm:t>
        <a:bodyPr/>
        <a:lstStyle/>
        <a:p>
          <a:endParaRPr lang="en-US"/>
        </a:p>
      </dgm:t>
    </dgm:pt>
    <dgm:pt modelId="{07045E26-4F6E-4623-B0F8-8E677C5B2AE5}" type="sibTrans" cxnId="{52238C1C-00EE-4D3F-954A-40A6384AEA20}">
      <dgm:prSet/>
      <dgm:spPr/>
      <dgm:t>
        <a:bodyPr/>
        <a:lstStyle/>
        <a:p>
          <a:endParaRPr lang="en-US"/>
        </a:p>
      </dgm:t>
    </dgm:pt>
    <dgm:pt modelId="{3E574DB7-08C0-4839-834F-A8E8C0821BDD}">
      <dgm:prSet/>
      <dgm:spPr/>
      <dgm:t>
        <a:bodyPr/>
        <a:lstStyle/>
        <a:p>
          <a:r>
            <a:rPr lang="en-US"/>
            <a:t>Summation of z-scores for each threshold</a:t>
          </a:r>
        </a:p>
      </dgm:t>
    </dgm:pt>
    <dgm:pt modelId="{94646D45-41AF-427A-86A2-4550F9B1BCFE}" type="parTrans" cxnId="{ED94DC85-E500-4A8E-8C5C-081CFBAC8E04}">
      <dgm:prSet/>
      <dgm:spPr/>
      <dgm:t>
        <a:bodyPr/>
        <a:lstStyle/>
        <a:p>
          <a:endParaRPr lang="en-US"/>
        </a:p>
      </dgm:t>
    </dgm:pt>
    <dgm:pt modelId="{91C45743-42C6-4743-A7E0-DB588A22973F}" type="sibTrans" cxnId="{ED94DC85-E500-4A8E-8C5C-081CFBAC8E04}">
      <dgm:prSet/>
      <dgm:spPr/>
      <dgm:t>
        <a:bodyPr/>
        <a:lstStyle/>
        <a:p>
          <a:endParaRPr lang="en-US"/>
        </a:p>
      </dgm:t>
    </dgm:pt>
    <dgm:pt modelId="{79B4EA0A-7A2D-4EFD-8FF1-3B974BE904DE}" type="pres">
      <dgm:prSet presAssocID="{A3AE3D89-C144-4C6C-A9B9-283D01484E3C}" presName="root" presStyleCnt="0">
        <dgm:presLayoutVars>
          <dgm:dir/>
          <dgm:resizeHandles val="exact"/>
        </dgm:presLayoutVars>
      </dgm:prSet>
      <dgm:spPr/>
    </dgm:pt>
    <dgm:pt modelId="{159D6BD2-B99B-4399-9199-6CC246F257A9}" type="pres">
      <dgm:prSet presAssocID="{D43AEA89-43A2-4ABE-805A-EC4A1682FE89}" presName="compNode" presStyleCnt="0"/>
      <dgm:spPr/>
    </dgm:pt>
    <dgm:pt modelId="{9CD91C26-F6A3-45EE-9D5A-C1720FC7EB5A}" type="pres">
      <dgm:prSet presAssocID="{D43AEA89-43A2-4ABE-805A-EC4A1682FE89}" presName="bgRect" presStyleLbl="bgShp" presStyleIdx="0" presStyleCnt="4"/>
      <dgm:spPr/>
    </dgm:pt>
    <dgm:pt modelId="{D5AB730E-501D-42CC-9EB2-295BDDA7E8E4}" type="pres">
      <dgm:prSet presAssocID="{D43AEA89-43A2-4ABE-805A-EC4A1682FE8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33131ED-0332-4CF0-9B15-3750756990A6}" type="pres">
      <dgm:prSet presAssocID="{D43AEA89-43A2-4ABE-805A-EC4A1682FE89}" presName="spaceRect" presStyleCnt="0"/>
      <dgm:spPr/>
    </dgm:pt>
    <dgm:pt modelId="{02F5368E-8D11-4FF9-8927-9C4FFC926476}" type="pres">
      <dgm:prSet presAssocID="{D43AEA89-43A2-4ABE-805A-EC4A1682FE89}" presName="parTx" presStyleLbl="revTx" presStyleIdx="0" presStyleCnt="4">
        <dgm:presLayoutVars>
          <dgm:chMax val="0"/>
          <dgm:chPref val="0"/>
        </dgm:presLayoutVars>
      </dgm:prSet>
      <dgm:spPr/>
    </dgm:pt>
    <dgm:pt modelId="{282B5015-1E9B-4499-BC0B-FEA144E0910B}" type="pres">
      <dgm:prSet presAssocID="{372B98ED-BE7D-45A1-9C9F-7F1781916AAC}" presName="sibTrans" presStyleCnt="0"/>
      <dgm:spPr/>
    </dgm:pt>
    <dgm:pt modelId="{40EB8E15-5852-4B39-A91C-8F7065A6537B}" type="pres">
      <dgm:prSet presAssocID="{EA3E7310-AF00-4B68-98A1-B3670FFE4E03}" presName="compNode" presStyleCnt="0"/>
      <dgm:spPr/>
    </dgm:pt>
    <dgm:pt modelId="{B71C0C08-6204-4E91-9F7E-DCFECFCA634A}" type="pres">
      <dgm:prSet presAssocID="{EA3E7310-AF00-4B68-98A1-B3670FFE4E03}" presName="bgRect" presStyleLbl="bgShp" presStyleIdx="1" presStyleCnt="4"/>
      <dgm:spPr/>
    </dgm:pt>
    <dgm:pt modelId="{E5AFAD23-8A22-4222-B6D0-D2BFFECC5872}" type="pres">
      <dgm:prSet presAssocID="{EA3E7310-AF00-4B68-98A1-B3670FFE4E0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1B8884B6-C0A8-459A-9932-4356C9B1B09F}" type="pres">
      <dgm:prSet presAssocID="{EA3E7310-AF00-4B68-98A1-B3670FFE4E03}" presName="spaceRect" presStyleCnt="0"/>
      <dgm:spPr/>
    </dgm:pt>
    <dgm:pt modelId="{FDADE0E3-DD16-4CB7-9140-25F02A2EEEB5}" type="pres">
      <dgm:prSet presAssocID="{EA3E7310-AF00-4B68-98A1-B3670FFE4E03}" presName="parTx" presStyleLbl="revTx" presStyleIdx="1" presStyleCnt="4">
        <dgm:presLayoutVars>
          <dgm:chMax val="0"/>
          <dgm:chPref val="0"/>
        </dgm:presLayoutVars>
      </dgm:prSet>
      <dgm:spPr/>
    </dgm:pt>
    <dgm:pt modelId="{347C5CCA-8FFA-4509-B69D-262B7ED9948B}" type="pres">
      <dgm:prSet presAssocID="{8C8B490A-C8BB-43F1-AC87-9CE1A66B58FE}" presName="sibTrans" presStyleCnt="0"/>
      <dgm:spPr/>
    </dgm:pt>
    <dgm:pt modelId="{8FCCDF78-CFB9-4B7C-A2D7-D29006A17687}" type="pres">
      <dgm:prSet presAssocID="{33BDE3B6-B363-4733-94D2-AD7EB3218651}" presName="compNode" presStyleCnt="0"/>
      <dgm:spPr/>
    </dgm:pt>
    <dgm:pt modelId="{810E0D27-3CE6-46D1-8AD5-8E86A7080EBA}" type="pres">
      <dgm:prSet presAssocID="{33BDE3B6-B363-4733-94D2-AD7EB3218651}" presName="bgRect" presStyleLbl="bgShp" presStyleIdx="2" presStyleCnt="4"/>
      <dgm:spPr/>
    </dgm:pt>
    <dgm:pt modelId="{606DC086-EF70-47ED-846A-5831BBA8E79D}" type="pres">
      <dgm:prSet presAssocID="{33BDE3B6-B363-4733-94D2-AD7EB32186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1B24C16D-5BE2-4D23-B58F-8480BB88C98F}" type="pres">
      <dgm:prSet presAssocID="{33BDE3B6-B363-4733-94D2-AD7EB3218651}" presName="spaceRect" presStyleCnt="0"/>
      <dgm:spPr/>
    </dgm:pt>
    <dgm:pt modelId="{73BD8549-E79C-4D3E-8F85-22D3139C4B79}" type="pres">
      <dgm:prSet presAssocID="{33BDE3B6-B363-4733-94D2-AD7EB3218651}" presName="parTx" presStyleLbl="revTx" presStyleIdx="2" presStyleCnt="4">
        <dgm:presLayoutVars>
          <dgm:chMax val="0"/>
          <dgm:chPref val="0"/>
        </dgm:presLayoutVars>
      </dgm:prSet>
      <dgm:spPr/>
    </dgm:pt>
    <dgm:pt modelId="{E18D181A-207B-4E74-B84D-E912479E781D}" type="pres">
      <dgm:prSet presAssocID="{07045E26-4F6E-4623-B0F8-8E677C5B2AE5}" presName="sibTrans" presStyleCnt="0"/>
      <dgm:spPr/>
    </dgm:pt>
    <dgm:pt modelId="{862A4A4F-17BD-4E6B-A671-DE5C65DC13D5}" type="pres">
      <dgm:prSet presAssocID="{3E574DB7-08C0-4839-834F-A8E8C0821BDD}" presName="compNode" presStyleCnt="0"/>
      <dgm:spPr/>
    </dgm:pt>
    <dgm:pt modelId="{EC47C484-0672-420D-BBF7-9E3E0B9E1595}" type="pres">
      <dgm:prSet presAssocID="{3E574DB7-08C0-4839-834F-A8E8C0821BDD}" presName="bgRect" presStyleLbl="bgShp" presStyleIdx="3" presStyleCnt="4"/>
      <dgm:spPr/>
    </dgm:pt>
    <dgm:pt modelId="{748387ED-2E8B-4DF0-9039-088A5F57E3FB}" type="pres">
      <dgm:prSet presAssocID="{3E574DB7-08C0-4839-834F-A8E8C0821B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8B7B6891-60AA-46E8-923E-DBDC7F3D273F}" type="pres">
      <dgm:prSet presAssocID="{3E574DB7-08C0-4839-834F-A8E8C0821BDD}" presName="spaceRect" presStyleCnt="0"/>
      <dgm:spPr/>
    </dgm:pt>
    <dgm:pt modelId="{B210DD24-01A8-49A7-B2C4-CE4A18E915E1}" type="pres">
      <dgm:prSet presAssocID="{3E574DB7-08C0-4839-834F-A8E8C0821BD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C0F9307-9F7B-48B2-925D-B4BA715D6BA6}" srcId="{A3AE3D89-C144-4C6C-A9B9-283D01484E3C}" destId="{EA3E7310-AF00-4B68-98A1-B3670FFE4E03}" srcOrd="1" destOrd="0" parTransId="{997E8E5F-7D55-4FEB-AE51-A4EE6FE1F0A8}" sibTransId="{8C8B490A-C8BB-43F1-AC87-9CE1A66B58FE}"/>
    <dgm:cxn modelId="{723B7A18-42D7-4EED-9347-4D6826D0B338}" srcId="{A3AE3D89-C144-4C6C-A9B9-283D01484E3C}" destId="{D43AEA89-43A2-4ABE-805A-EC4A1682FE89}" srcOrd="0" destOrd="0" parTransId="{07E0C5C1-73FF-4AEC-AF96-2A6707BDCE77}" sibTransId="{372B98ED-BE7D-45A1-9C9F-7F1781916AAC}"/>
    <dgm:cxn modelId="{52238C1C-00EE-4D3F-954A-40A6384AEA20}" srcId="{A3AE3D89-C144-4C6C-A9B9-283D01484E3C}" destId="{33BDE3B6-B363-4733-94D2-AD7EB3218651}" srcOrd="2" destOrd="0" parTransId="{8FB0D7C4-DE9C-4762-8DFA-8B7E1EEBE63C}" sibTransId="{07045E26-4F6E-4623-B0F8-8E677C5B2AE5}"/>
    <dgm:cxn modelId="{AA27D134-209E-4E21-91F4-DE0C45648529}" type="presOf" srcId="{3E574DB7-08C0-4839-834F-A8E8C0821BDD}" destId="{B210DD24-01A8-49A7-B2C4-CE4A18E915E1}" srcOrd="0" destOrd="0" presId="urn:microsoft.com/office/officeart/2018/2/layout/IconVerticalSolidList"/>
    <dgm:cxn modelId="{1F15C95E-59F3-4261-9629-CDCAB06C68CD}" type="presOf" srcId="{33BDE3B6-B363-4733-94D2-AD7EB3218651}" destId="{73BD8549-E79C-4D3E-8F85-22D3139C4B79}" srcOrd="0" destOrd="0" presId="urn:microsoft.com/office/officeart/2018/2/layout/IconVerticalSolidList"/>
    <dgm:cxn modelId="{ED94DC85-E500-4A8E-8C5C-081CFBAC8E04}" srcId="{A3AE3D89-C144-4C6C-A9B9-283D01484E3C}" destId="{3E574DB7-08C0-4839-834F-A8E8C0821BDD}" srcOrd="3" destOrd="0" parTransId="{94646D45-41AF-427A-86A2-4550F9B1BCFE}" sibTransId="{91C45743-42C6-4743-A7E0-DB588A22973F}"/>
    <dgm:cxn modelId="{62077E8B-A3AB-4F3D-9C84-D005CE516CFC}" type="presOf" srcId="{D43AEA89-43A2-4ABE-805A-EC4A1682FE89}" destId="{02F5368E-8D11-4FF9-8927-9C4FFC926476}" srcOrd="0" destOrd="0" presId="urn:microsoft.com/office/officeart/2018/2/layout/IconVerticalSolidList"/>
    <dgm:cxn modelId="{0358E6D1-0ABB-40B2-8FD0-EBB8A0200D05}" type="presOf" srcId="{A3AE3D89-C144-4C6C-A9B9-283D01484E3C}" destId="{79B4EA0A-7A2D-4EFD-8FF1-3B974BE904DE}" srcOrd="0" destOrd="0" presId="urn:microsoft.com/office/officeart/2018/2/layout/IconVerticalSolidList"/>
    <dgm:cxn modelId="{140C48EC-B5B2-4C35-8E3D-28471CE12F12}" type="presOf" srcId="{EA3E7310-AF00-4B68-98A1-B3670FFE4E03}" destId="{FDADE0E3-DD16-4CB7-9140-25F02A2EEEB5}" srcOrd="0" destOrd="0" presId="urn:microsoft.com/office/officeart/2018/2/layout/IconVerticalSolidList"/>
    <dgm:cxn modelId="{2697A324-5A08-4FCF-98FC-582151964E77}" type="presParOf" srcId="{79B4EA0A-7A2D-4EFD-8FF1-3B974BE904DE}" destId="{159D6BD2-B99B-4399-9199-6CC246F257A9}" srcOrd="0" destOrd="0" presId="urn:microsoft.com/office/officeart/2018/2/layout/IconVerticalSolidList"/>
    <dgm:cxn modelId="{F17833FD-FBA4-49C4-A7C2-5FEC1BF63443}" type="presParOf" srcId="{159D6BD2-B99B-4399-9199-6CC246F257A9}" destId="{9CD91C26-F6A3-45EE-9D5A-C1720FC7EB5A}" srcOrd="0" destOrd="0" presId="urn:microsoft.com/office/officeart/2018/2/layout/IconVerticalSolidList"/>
    <dgm:cxn modelId="{27A88A7E-53CE-4D5B-9352-0F0FE4606456}" type="presParOf" srcId="{159D6BD2-B99B-4399-9199-6CC246F257A9}" destId="{D5AB730E-501D-42CC-9EB2-295BDDA7E8E4}" srcOrd="1" destOrd="0" presId="urn:microsoft.com/office/officeart/2018/2/layout/IconVerticalSolidList"/>
    <dgm:cxn modelId="{487674EA-DB76-474F-8683-D8FD773CD48A}" type="presParOf" srcId="{159D6BD2-B99B-4399-9199-6CC246F257A9}" destId="{333131ED-0332-4CF0-9B15-3750756990A6}" srcOrd="2" destOrd="0" presId="urn:microsoft.com/office/officeart/2018/2/layout/IconVerticalSolidList"/>
    <dgm:cxn modelId="{458121DA-D474-44A9-A47B-7C6D34DCC63D}" type="presParOf" srcId="{159D6BD2-B99B-4399-9199-6CC246F257A9}" destId="{02F5368E-8D11-4FF9-8927-9C4FFC926476}" srcOrd="3" destOrd="0" presId="urn:microsoft.com/office/officeart/2018/2/layout/IconVerticalSolidList"/>
    <dgm:cxn modelId="{4120B8D8-79C2-4151-97DA-139108FAFA17}" type="presParOf" srcId="{79B4EA0A-7A2D-4EFD-8FF1-3B974BE904DE}" destId="{282B5015-1E9B-4499-BC0B-FEA144E0910B}" srcOrd="1" destOrd="0" presId="urn:microsoft.com/office/officeart/2018/2/layout/IconVerticalSolidList"/>
    <dgm:cxn modelId="{A0730220-7FF9-47A8-885F-6369DA4C6511}" type="presParOf" srcId="{79B4EA0A-7A2D-4EFD-8FF1-3B974BE904DE}" destId="{40EB8E15-5852-4B39-A91C-8F7065A6537B}" srcOrd="2" destOrd="0" presId="urn:microsoft.com/office/officeart/2018/2/layout/IconVerticalSolidList"/>
    <dgm:cxn modelId="{9D8F2641-467D-4419-9F01-733B4D319646}" type="presParOf" srcId="{40EB8E15-5852-4B39-A91C-8F7065A6537B}" destId="{B71C0C08-6204-4E91-9F7E-DCFECFCA634A}" srcOrd="0" destOrd="0" presId="urn:microsoft.com/office/officeart/2018/2/layout/IconVerticalSolidList"/>
    <dgm:cxn modelId="{334A4A2F-CB76-4265-A0EB-8A4AB22FA2A6}" type="presParOf" srcId="{40EB8E15-5852-4B39-A91C-8F7065A6537B}" destId="{E5AFAD23-8A22-4222-B6D0-D2BFFECC5872}" srcOrd="1" destOrd="0" presId="urn:microsoft.com/office/officeart/2018/2/layout/IconVerticalSolidList"/>
    <dgm:cxn modelId="{F10532F5-A4B9-4418-8283-A64C1901CB03}" type="presParOf" srcId="{40EB8E15-5852-4B39-A91C-8F7065A6537B}" destId="{1B8884B6-C0A8-459A-9932-4356C9B1B09F}" srcOrd="2" destOrd="0" presId="urn:microsoft.com/office/officeart/2018/2/layout/IconVerticalSolidList"/>
    <dgm:cxn modelId="{9F0F9B3D-41D2-4721-AE39-8CA1784159DE}" type="presParOf" srcId="{40EB8E15-5852-4B39-A91C-8F7065A6537B}" destId="{FDADE0E3-DD16-4CB7-9140-25F02A2EEEB5}" srcOrd="3" destOrd="0" presId="urn:microsoft.com/office/officeart/2018/2/layout/IconVerticalSolidList"/>
    <dgm:cxn modelId="{1179DD65-7823-40CD-BA0E-69EC0BC1B1BB}" type="presParOf" srcId="{79B4EA0A-7A2D-4EFD-8FF1-3B974BE904DE}" destId="{347C5CCA-8FFA-4509-B69D-262B7ED9948B}" srcOrd="3" destOrd="0" presId="urn:microsoft.com/office/officeart/2018/2/layout/IconVerticalSolidList"/>
    <dgm:cxn modelId="{234F6C34-98BF-4C33-B392-A5B1A128B822}" type="presParOf" srcId="{79B4EA0A-7A2D-4EFD-8FF1-3B974BE904DE}" destId="{8FCCDF78-CFB9-4B7C-A2D7-D29006A17687}" srcOrd="4" destOrd="0" presId="urn:microsoft.com/office/officeart/2018/2/layout/IconVerticalSolidList"/>
    <dgm:cxn modelId="{AB18AA33-E252-45FB-9C61-8AD6F8A8C303}" type="presParOf" srcId="{8FCCDF78-CFB9-4B7C-A2D7-D29006A17687}" destId="{810E0D27-3CE6-46D1-8AD5-8E86A7080EBA}" srcOrd="0" destOrd="0" presId="urn:microsoft.com/office/officeart/2018/2/layout/IconVerticalSolidList"/>
    <dgm:cxn modelId="{72213E86-C819-4FD2-BE4E-E7FA6379908D}" type="presParOf" srcId="{8FCCDF78-CFB9-4B7C-A2D7-D29006A17687}" destId="{606DC086-EF70-47ED-846A-5831BBA8E79D}" srcOrd="1" destOrd="0" presId="urn:microsoft.com/office/officeart/2018/2/layout/IconVerticalSolidList"/>
    <dgm:cxn modelId="{925AAFA3-CF5A-4C68-967C-7131A5353F03}" type="presParOf" srcId="{8FCCDF78-CFB9-4B7C-A2D7-D29006A17687}" destId="{1B24C16D-5BE2-4D23-B58F-8480BB88C98F}" srcOrd="2" destOrd="0" presId="urn:microsoft.com/office/officeart/2018/2/layout/IconVerticalSolidList"/>
    <dgm:cxn modelId="{A9B928BF-AEDF-4094-BB96-FACBCFCA5F2A}" type="presParOf" srcId="{8FCCDF78-CFB9-4B7C-A2D7-D29006A17687}" destId="{73BD8549-E79C-4D3E-8F85-22D3139C4B79}" srcOrd="3" destOrd="0" presId="urn:microsoft.com/office/officeart/2018/2/layout/IconVerticalSolidList"/>
    <dgm:cxn modelId="{5190AAC4-8DB6-4412-9D3F-92C68D3887D8}" type="presParOf" srcId="{79B4EA0A-7A2D-4EFD-8FF1-3B974BE904DE}" destId="{E18D181A-207B-4E74-B84D-E912479E781D}" srcOrd="5" destOrd="0" presId="urn:microsoft.com/office/officeart/2018/2/layout/IconVerticalSolidList"/>
    <dgm:cxn modelId="{3EFCE26C-C22D-4C38-BAAF-50A5FADA1C83}" type="presParOf" srcId="{79B4EA0A-7A2D-4EFD-8FF1-3B974BE904DE}" destId="{862A4A4F-17BD-4E6B-A671-DE5C65DC13D5}" srcOrd="6" destOrd="0" presId="urn:microsoft.com/office/officeart/2018/2/layout/IconVerticalSolidList"/>
    <dgm:cxn modelId="{07CF7BAB-A311-470E-AA42-8E3C7D47C7B0}" type="presParOf" srcId="{862A4A4F-17BD-4E6B-A671-DE5C65DC13D5}" destId="{EC47C484-0672-420D-BBF7-9E3E0B9E1595}" srcOrd="0" destOrd="0" presId="urn:microsoft.com/office/officeart/2018/2/layout/IconVerticalSolidList"/>
    <dgm:cxn modelId="{B14DB465-323A-4B0B-899D-F432187C28C2}" type="presParOf" srcId="{862A4A4F-17BD-4E6B-A671-DE5C65DC13D5}" destId="{748387ED-2E8B-4DF0-9039-088A5F57E3FB}" srcOrd="1" destOrd="0" presId="urn:microsoft.com/office/officeart/2018/2/layout/IconVerticalSolidList"/>
    <dgm:cxn modelId="{E22261DA-9533-49B7-B5AD-02023F71C246}" type="presParOf" srcId="{862A4A4F-17BD-4E6B-A671-DE5C65DC13D5}" destId="{8B7B6891-60AA-46E8-923E-DBDC7F3D273F}" srcOrd="2" destOrd="0" presId="urn:microsoft.com/office/officeart/2018/2/layout/IconVerticalSolidList"/>
    <dgm:cxn modelId="{0519084C-0AEE-4839-AA45-A5A90186DCD3}" type="presParOf" srcId="{862A4A4F-17BD-4E6B-A671-DE5C65DC13D5}" destId="{B210DD24-01A8-49A7-B2C4-CE4A18E915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0B64DC-1F9B-41FD-B856-232BA195CEB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47BD406-05FA-4A36-8F53-1C5A8C4AB742}">
      <dgm:prSet/>
      <dgm:spPr/>
      <dgm:t>
        <a:bodyPr/>
        <a:lstStyle/>
        <a:p>
          <a:r>
            <a:rPr lang="en-US"/>
            <a:t>Modified the data</a:t>
          </a:r>
        </a:p>
      </dgm:t>
    </dgm:pt>
    <dgm:pt modelId="{996916CD-9AE4-4E5C-BCA0-D7E8D348728D}" type="parTrans" cxnId="{D05E4D69-9C5D-40E5-B2EA-31ACEE8CA9A0}">
      <dgm:prSet/>
      <dgm:spPr/>
      <dgm:t>
        <a:bodyPr/>
        <a:lstStyle/>
        <a:p>
          <a:endParaRPr lang="en-US"/>
        </a:p>
      </dgm:t>
    </dgm:pt>
    <dgm:pt modelId="{F4904004-4C08-4A95-93B8-E2B08AA45AE0}" type="sibTrans" cxnId="{D05E4D69-9C5D-40E5-B2EA-31ACEE8CA9A0}">
      <dgm:prSet/>
      <dgm:spPr/>
      <dgm:t>
        <a:bodyPr/>
        <a:lstStyle/>
        <a:p>
          <a:endParaRPr lang="en-US"/>
        </a:p>
      </dgm:t>
    </dgm:pt>
    <dgm:pt modelId="{D6338462-102B-4ABD-8A83-F6E81A724F04}">
      <dgm:prSet/>
      <dgm:spPr/>
      <dgm:t>
        <a:bodyPr/>
        <a:lstStyle/>
        <a:p>
          <a:r>
            <a:rPr lang="en-US"/>
            <a:t>Selected useful information from the dataset such as the plant species and its corresponding sites</a:t>
          </a:r>
        </a:p>
      </dgm:t>
    </dgm:pt>
    <dgm:pt modelId="{C3627E12-77CA-42DE-A643-98265D282A10}" type="parTrans" cxnId="{47642209-2773-4B37-BEFB-E387291D3FAB}">
      <dgm:prSet/>
      <dgm:spPr/>
      <dgm:t>
        <a:bodyPr/>
        <a:lstStyle/>
        <a:p>
          <a:endParaRPr lang="en-US"/>
        </a:p>
      </dgm:t>
    </dgm:pt>
    <dgm:pt modelId="{6BF899D6-A6AD-4378-AB26-60E7B9884E2A}" type="sibTrans" cxnId="{47642209-2773-4B37-BEFB-E387291D3FAB}">
      <dgm:prSet/>
      <dgm:spPr/>
      <dgm:t>
        <a:bodyPr/>
        <a:lstStyle/>
        <a:p>
          <a:endParaRPr lang="en-US"/>
        </a:p>
      </dgm:t>
    </dgm:pt>
    <dgm:pt modelId="{E3298F78-CFA6-49FB-AE7B-B6669584715A}">
      <dgm:prSet/>
      <dgm:spPr/>
      <dgm:t>
        <a:bodyPr/>
        <a:lstStyle/>
        <a:p>
          <a:r>
            <a:rPr lang="en-US"/>
            <a:t>Creation of pivot table</a:t>
          </a:r>
        </a:p>
      </dgm:t>
    </dgm:pt>
    <dgm:pt modelId="{77E0ADAF-D41F-4A2D-9912-12B0874469F4}" type="parTrans" cxnId="{C9119485-3BE3-4A4F-93C3-F29E05BCD8D8}">
      <dgm:prSet/>
      <dgm:spPr/>
      <dgm:t>
        <a:bodyPr/>
        <a:lstStyle/>
        <a:p>
          <a:endParaRPr lang="en-US"/>
        </a:p>
      </dgm:t>
    </dgm:pt>
    <dgm:pt modelId="{99561051-09B6-4B15-B939-7D8956A5048D}" type="sibTrans" cxnId="{C9119485-3BE3-4A4F-93C3-F29E05BCD8D8}">
      <dgm:prSet/>
      <dgm:spPr/>
      <dgm:t>
        <a:bodyPr/>
        <a:lstStyle/>
        <a:p>
          <a:endParaRPr lang="en-US"/>
        </a:p>
      </dgm:t>
    </dgm:pt>
    <dgm:pt modelId="{9F500438-09DE-42BB-A36D-D6464B02185C}" type="pres">
      <dgm:prSet presAssocID="{DA0B64DC-1F9B-41FD-B856-232BA195CEB2}" presName="root" presStyleCnt="0">
        <dgm:presLayoutVars>
          <dgm:dir/>
          <dgm:resizeHandles val="exact"/>
        </dgm:presLayoutVars>
      </dgm:prSet>
      <dgm:spPr/>
    </dgm:pt>
    <dgm:pt modelId="{D31FC717-C7CB-43BC-A251-308E61E7B3C1}" type="pres">
      <dgm:prSet presAssocID="{A47BD406-05FA-4A36-8F53-1C5A8C4AB742}" presName="compNode" presStyleCnt="0"/>
      <dgm:spPr/>
    </dgm:pt>
    <dgm:pt modelId="{152B7AD9-2C08-4C0E-9C60-5BDED4964A04}" type="pres">
      <dgm:prSet presAssocID="{A47BD406-05FA-4A36-8F53-1C5A8C4AB7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7CB11DC-87D6-401E-98C4-E3933DE5708C}" type="pres">
      <dgm:prSet presAssocID="{A47BD406-05FA-4A36-8F53-1C5A8C4AB742}" presName="spaceRect" presStyleCnt="0"/>
      <dgm:spPr/>
    </dgm:pt>
    <dgm:pt modelId="{BC240E5F-03AD-4767-9B53-B742466FEB46}" type="pres">
      <dgm:prSet presAssocID="{A47BD406-05FA-4A36-8F53-1C5A8C4AB742}" presName="textRect" presStyleLbl="revTx" presStyleIdx="0" presStyleCnt="3">
        <dgm:presLayoutVars>
          <dgm:chMax val="1"/>
          <dgm:chPref val="1"/>
        </dgm:presLayoutVars>
      </dgm:prSet>
      <dgm:spPr/>
    </dgm:pt>
    <dgm:pt modelId="{046B4B48-D83F-4803-851D-436C9484C3FA}" type="pres">
      <dgm:prSet presAssocID="{F4904004-4C08-4A95-93B8-E2B08AA45AE0}" presName="sibTrans" presStyleCnt="0"/>
      <dgm:spPr/>
    </dgm:pt>
    <dgm:pt modelId="{54DD3276-B950-4CEA-9294-8D3378C0D6BF}" type="pres">
      <dgm:prSet presAssocID="{D6338462-102B-4ABD-8A83-F6E81A724F04}" presName="compNode" presStyleCnt="0"/>
      <dgm:spPr/>
    </dgm:pt>
    <dgm:pt modelId="{95629E81-AC7A-4B76-9385-80FBD0A5E8F5}" type="pres">
      <dgm:prSet presAssocID="{D6338462-102B-4ABD-8A83-F6E81A724F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48025C2-16C0-4C00-A459-9A89875CE519}" type="pres">
      <dgm:prSet presAssocID="{D6338462-102B-4ABD-8A83-F6E81A724F04}" presName="spaceRect" presStyleCnt="0"/>
      <dgm:spPr/>
    </dgm:pt>
    <dgm:pt modelId="{3BE8F522-1615-4300-8A99-1A8252C15078}" type="pres">
      <dgm:prSet presAssocID="{D6338462-102B-4ABD-8A83-F6E81A724F04}" presName="textRect" presStyleLbl="revTx" presStyleIdx="1" presStyleCnt="3">
        <dgm:presLayoutVars>
          <dgm:chMax val="1"/>
          <dgm:chPref val="1"/>
        </dgm:presLayoutVars>
      </dgm:prSet>
      <dgm:spPr/>
    </dgm:pt>
    <dgm:pt modelId="{6E9C20D7-59CB-4EC2-8D7B-188976310446}" type="pres">
      <dgm:prSet presAssocID="{6BF899D6-A6AD-4378-AB26-60E7B9884E2A}" presName="sibTrans" presStyleCnt="0"/>
      <dgm:spPr/>
    </dgm:pt>
    <dgm:pt modelId="{CBCB3E8D-1D70-4B9F-B5BE-7607AFB27F99}" type="pres">
      <dgm:prSet presAssocID="{E3298F78-CFA6-49FB-AE7B-B6669584715A}" presName="compNode" presStyleCnt="0"/>
      <dgm:spPr/>
    </dgm:pt>
    <dgm:pt modelId="{99423DA9-390C-4D5A-853C-246032E8A215}" type="pres">
      <dgm:prSet presAssocID="{E3298F78-CFA6-49FB-AE7B-B666958471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EA85E23F-D589-49FF-90F3-7DCF113878A7}" type="pres">
      <dgm:prSet presAssocID="{E3298F78-CFA6-49FB-AE7B-B6669584715A}" presName="spaceRect" presStyleCnt="0"/>
      <dgm:spPr/>
    </dgm:pt>
    <dgm:pt modelId="{54EB2E04-001B-4993-A3AA-BC58BADE51C5}" type="pres">
      <dgm:prSet presAssocID="{E3298F78-CFA6-49FB-AE7B-B6669584715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642209-2773-4B37-BEFB-E387291D3FAB}" srcId="{DA0B64DC-1F9B-41FD-B856-232BA195CEB2}" destId="{D6338462-102B-4ABD-8A83-F6E81A724F04}" srcOrd="1" destOrd="0" parTransId="{C3627E12-77CA-42DE-A643-98265D282A10}" sibTransId="{6BF899D6-A6AD-4378-AB26-60E7B9884E2A}"/>
    <dgm:cxn modelId="{07CACC17-F3FA-4829-BDD0-899A683ACDB9}" type="presOf" srcId="{D6338462-102B-4ABD-8A83-F6E81A724F04}" destId="{3BE8F522-1615-4300-8A99-1A8252C15078}" srcOrd="0" destOrd="0" presId="urn:microsoft.com/office/officeart/2018/2/layout/IconLabelList"/>
    <dgm:cxn modelId="{5C00BA4E-B1A3-42D1-8C7B-7B760FDE78C4}" type="presOf" srcId="{E3298F78-CFA6-49FB-AE7B-B6669584715A}" destId="{54EB2E04-001B-4993-A3AA-BC58BADE51C5}" srcOrd="0" destOrd="0" presId="urn:microsoft.com/office/officeart/2018/2/layout/IconLabelList"/>
    <dgm:cxn modelId="{D05E4D69-9C5D-40E5-B2EA-31ACEE8CA9A0}" srcId="{DA0B64DC-1F9B-41FD-B856-232BA195CEB2}" destId="{A47BD406-05FA-4A36-8F53-1C5A8C4AB742}" srcOrd="0" destOrd="0" parTransId="{996916CD-9AE4-4E5C-BCA0-D7E8D348728D}" sibTransId="{F4904004-4C08-4A95-93B8-E2B08AA45AE0}"/>
    <dgm:cxn modelId="{F942946A-963D-494C-960C-2CC1263F26EF}" type="presOf" srcId="{A47BD406-05FA-4A36-8F53-1C5A8C4AB742}" destId="{BC240E5F-03AD-4767-9B53-B742466FEB46}" srcOrd="0" destOrd="0" presId="urn:microsoft.com/office/officeart/2018/2/layout/IconLabelList"/>
    <dgm:cxn modelId="{C9119485-3BE3-4A4F-93C3-F29E05BCD8D8}" srcId="{DA0B64DC-1F9B-41FD-B856-232BA195CEB2}" destId="{E3298F78-CFA6-49FB-AE7B-B6669584715A}" srcOrd="2" destOrd="0" parTransId="{77E0ADAF-D41F-4A2D-9912-12B0874469F4}" sibTransId="{99561051-09B6-4B15-B939-7D8956A5048D}"/>
    <dgm:cxn modelId="{17E0FA8D-5F73-465E-803F-86BEC121FE62}" type="presOf" srcId="{DA0B64DC-1F9B-41FD-B856-232BA195CEB2}" destId="{9F500438-09DE-42BB-A36D-D6464B02185C}" srcOrd="0" destOrd="0" presId="urn:microsoft.com/office/officeart/2018/2/layout/IconLabelList"/>
    <dgm:cxn modelId="{22C42B5C-254A-4EBA-9F05-0AFA89F57F1F}" type="presParOf" srcId="{9F500438-09DE-42BB-A36D-D6464B02185C}" destId="{D31FC717-C7CB-43BC-A251-308E61E7B3C1}" srcOrd="0" destOrd="0" presId="urn:microsoft.com/office/officeart/2018/2/layout/IconLabelList"/>
    <dgm:cxn modelId="{A04F17E2-86F8-442A-8E5F-97A9FCD6686F}" type="presParOf" srcId="{D31FC717-C7CB-43BC-A251-308E61E7B3C1}" destId="{152B7AD9-2C08-4C0E-9C60-5BDED4964A04}" srcOrd="0" destOrd="0" presId="urn:microsoft.com/office/officeart/2018/2/layout/IconLabelList"/>
    <dgm:cxn modelId="{B1AAF78D-C6BD-41C6-A8EB-486400924783}" type="presParOf" srcId="{D31FC717-C7CB-43BC-A251-308E61E7B3C1}" destId="{07CB11DC-87D6-401E-98C4-E3933DE5708C}" srcOrd="1" destOrd="0" presId="urn:microsoft.com/office/officeart/2018/2/layout/IconLabelList"/>
    <dgm:cxn modelId="{62D60F11-58A1-4D4F-A7EE-31E4F966595D}" type="presParOf" srcId="{D31FC717-C7CB-43BC-A251-308E61E7B3C1}" destId="{BC240E5F-03AD-4767-9B53-B742466FEB46}" srcOrd="2" destOrd="0" presId="urn:microsoft.com/office/officeart/2018/2/layout/IconLabelList"/>
    <dgm:cxn modelId="{512F356D-A97C-47D0-AF77-2CAFC9F0B1BF}" type="presParOf" srcId="{9F500438-09DE-42BB-A36D-D6464B02185C}" destId="{046B4B48-D83F-4803-851D-436C9484C3FA}" srcOrd="1" destOrd="0" presId="urn:microsoft.com/office/officeart/2018/2/layout/IconLabelList"/>
    <dgm:cxn modelId="{EA237F70-16A5-4760-86B1-BABC7989E502}" type="presParOf" srcId="{9F500438-09DE-42BB-A36D-D6464B02185C}" destId="{54DD3276-B950-4CEA-9294-8D3378C0D6BF}" srcOrd="2" destOrd="0" presId="urn:microsoft.com/office/officeart/2018/2/layout/IconLabelList"/>
    <dgm:cxn modelId="{7B8E2B22-8379-4C35-B6C3-DB86FC6DCC2B}" type="presParOf" srcId="{54DD3276-B950-4CEA-9294-8D3378C0D6BF}" destId="{95629E81-AC7A-4B76-9385-80FBD0A5E8F5}" srcOrd="0" destOrd="0" presId="urn:microsoft.com/office/officeart/2018/2/layout/IconLabelList"/>
    <dgm:cxn modelId="{0E3FF9EB-DA53-4E1A-9326-CC0287E6C8D1}" type="presParOf" srcId="{54DD3276-B950-4CEA-9294-8D3378C0D6BF}" destId="{048025C2-16C0-4C00-A459-9A89875CE519}" srcOrd="1" destOrd="0" presId="urn:microsoft.com/office/officeart/2018/2/layout/IconLabelList"/>
    <dgm:cxn modelId="{97D728DC-75F0-4E8C-8B27-4599F5E80C95}" type="presParOf" srcId="{54DD3276-B950-4CEA-9294-8D3378C0D6BF}" destId="{3BE8F522-1615-4300-8A99-1A8252C15078}" srcOrd="2" destOrd="0" presId="urn:microsoft.com/office/officeart/2018/2/layout/IconLabelList"/>
    <dgm:cxn modelId="{743A074D-E218-4EFD-A061-E9ABB468A32C}" type="presParOf" srcId="{9F500438-09DE-42BB-A36D-D6464B02185C}" destId="{6E9C20D7-59CB-4EC2-8D7B-188976310446}" srcOrd="3" destOrd="0" presId="urn:microsoft.com/office/officeart/2018/2/layout/IconLabelList"/>
    <dgm:cxn modelId="{80585367-3FEE-4A78-877D-F1BCB5ED1835}" type="presParOf" srcId="{9F500438-09DE-42BB-A36D-D6464B02185C}" destId="{CBCB3E8D-1D70-4B9F-B5BE-7607AFB27F99}" srcOrd="4" destOrd="0" presId="urn:microsoft.com/office/officeart/2018/2/layout/IconLabelList"/>
    <dgm:cxn modelId="{C91E68DA-DC3F-4E28-B54B-0AC2A3861583}" type="presParOf" srcId="{CBCB3E8D-1D70-4B9F-B5BE-7607AFB27F99}" destId="{99423DA9-390C-4D5A-853C-246032E8A215}" srcOrd="0" destOrd="0" presId="urn:microsoft.com/office/officeart/2018/2/layout/IconLabelList"/>
    <dgm:cxn modelId="{5F9A17AB-15C3-4CAE-B9F7-1BCA568E637F}" type="presParOf" srcId="{CBCB3E8D-1D70-4B9F-B5BE-7607AFB27F99}" destId="{EA85E23F-D589-49FF-90F3-7DCF113878A7}" srcOrd="1" destOrd="0" presId="urn:microsoft.com/office/officeart/2018/2/layout/IconLabelList"/>
    <dgm:cxn modelId="{78D24546-CA5E-44FA-9B78-63F201854296}" type="presParOf" srcId="{CBCB3E8D-1D70-4B9F-B5BE-7607AFB27F99}" destId="{54EB2E04-001B-4993-A3AA-BC58BADE51C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7B9B1-8BE1-5E4C-9385-4CA76D1955F5}">
      <dsp:nvSpPr>
        <dsp:cNvPr id="0" name=""/>
        <dsp:cNvSpPr/>
      </dsp:nvSpPr>
      <dsp:spPr>
        <a:xfrm>
          <a:off x="-4924773" y="-754894"/>
          <a:ext cx="5867312" cy="5867312"/>
        </a:xfrm>
        <a:prstGeom prst="blockArc">
          <a:avLst>
            <a:gd name="adj1" fmla="val 18900000"/>
            <a:gd name="adj2" fmla="val 2700000"/>
            <a:gd name="adj3" fmla="val 368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92765-ADFC-EC4C-8DA0-2BDBCEB6A735}">
      <dsp:nvSpPr>
        <dsp:cNvPr id="0" name=""/>
        <dsp:cNvSpPr/>
      </dsp:nvSpPr>
      <dsp:spPr>
        <a:xfrm>
          <a:off x="305680" y="198093"/>
          <a:ext cx="10151746" cy="39601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Boolean data(0-absent, 1- present) </a:t>
          </a:r>
          <a:r>
            <a:rPr lang="en-GB" sz="2000" kern="1200" dirty="0">
              <a:sym typeface="Wingdings" pitchFamily="2" charset="2"/>
            </a:rPr>
            <a:t></a:t>
          </a:r>
          <a:r>
            <a:rPr lang="en-GB" sz="2000" kern="1200" dirty="0"/>
            <a:t> Columns: samples, Row: species</a:t>
          </a:r>
        </a:p>
      </dsp:txBody>
      <dsp:txXfrm>
        <a:off x="305680" y="198093"/>
        <a:ext cx="10151746" cy="396011"/>
      </dsp:txXfrm>
    </dsp:sp>
    <dsp:sp modelId="{657CC7EE-AFBC-CE47-9C7F-CD6817ED6A2D}">
      <dsp:nvSpPr>
        <dsp:cNvPr id="0" name=""/>
        <dsp:cNvSpPr/>
      </dsp:nvSpPr>
      <dsp:spPr>
        <a:xfrm>
          <a:off x="58172" y="148591"/>
          <a:ext cx="495014" cy="495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46E1C-6055-6449-9379-9F00F5F410AB}">
      <dsp:nvSpPr>
        <dsp:cNvPr id="0" name=""/>
        <dsp:cNvSpPr/>
      </dsp:nvSpPr>
      <dsp:spPr>
        <a:xfrm>
          <a:off x="664304" y="792459"/>
          <a:ext cx="9793122" cy="39601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</a:t>
          </a:r>
          <a:r>
            <a:rPr lang="en-GB" sz="2000" kern="1200" baseline="-25000" dirty="0"/>
            <a:t>i</a:t>
          </a:r>
          <a:r>
            <a:rPr lang="en-GB" sz="2000" kern="1200" dirty="0"/>
            <a:t> and b</a:t>
          </a:r>
          <a:r>
            <a:rPr lang="en-GB" sz="2000" kern="1200" baseline="-25000" dirty="0"/>
            <a:t>j</a:t>
          </a:r>
          <a:r>
            <a:rPr lang="en-GB" sz="2000" kern="1200" dirty="0"/>
            <a:t> abundance vectors of two species</a:t>
          </a:r>
        </a:p>
      </dsp:txBody>
      <dsp:txXfrm>
        <a:off x="664304" y="792459"/>
        <a:ext cx="9793122" cy="396011"/>
      </dsp:txXfrm>
    </dsp:sp>
    <dsp:sp modelId="{950ED1A0-2F6E-864D-B812-F3CBCB162D52}">
      <dsp:nvSpPr>
        <dsp:cNvPr id="0" name=""/>
        <dsp:cNvSpPr/>
      </dsp:nvSpPr>
      <dsp:spPr>
        <a:xfrm>
          <a:off x="416797" y="742957"/>
          <a:ext cx="495014" cy="495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BBBDC-A4FD-F547-8777-90E93F883EDB}">
      <dsp:nvSpPr>
        <dsp:cNvPr id="0" name=""/>
        <dsp:cNvSpPr/>
      </dsp:nvSpPr>
      <dsp:spPr>
        <a:xfrm>
          <a:off x="860828" y="1386389"/>
          <a:ext cx="9596598" cy="39601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</a:t>
          </a:r>
          <a:r>
            <a:rPr lang="en-GB" sz="2000" kern="1200" baseline="-25000" dirty="0"/>
            <a:t>i </a:t>
          </a:r>
          <a:r>
            <a:rPr lang="en-GB" sz="2000" kern="1200" dirty="0"/>
            <a:t>AND b</a:t>
          </a:r>
          <a:r>
            <a:rPr lang="en-GB" sz="2000" kern="1200" baseline="-25000" dirty="0"/>
            <a:t>j</a:t>
          </a:r>
          <a:endParaRPr lang="en-GB" sz="2000" kern="1200" dirty="0"/>
        </a:p>
      </dsp:txBody>
      <dsp:txXfrm>
        <a:off x="860828" y="1386389"/>
        <a:ext cx="9596598" cy="396011"/>
      </dsp:txXfrm>
    </dsp:sp>
    <dsp:sp modelId="{B5CDF482-E746-6C41-93A0-0CFBA25DBDC0}">
      <dsp:nvSpPr>
        <dsp:cNvPr id="0" name=""/>
        <dsp:cNvSpPr/>
      </dsp:nvSpPr>
      <dsp:spPr>
        <a:xfrm>
          <a:off x="613321" y="1336888"/>
          <a:ext cx="495014" cy="495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EE9E7-0B38-5540-B9DB-C9F7FF8EAC99}">
      <dsp:nvSpPr>
        <dsp:cNvPr id="0" name=""/>
        <dsp:cNvSpPr/>
      </dsp:nvSpPr>
      <dsp:spPr>
        <a:xfrm>
          <a:off x="923577" y="1980756"/>
          <a:ext cx="9533849" cy="396011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Entropy calculation of resulting vector</a:t>
          </a:r>
        </a:p>
      </dsp:txBody>
      <dsp:txXfrm>
        <a:off x="923577" y="1980756"/>
        <a:ext cx="9533849" cy="396011"/>
      </dsp:txXfrm>
    </dsp:sp>
    <dsp:sp modelId="{F35E6D77-0B03-1247-BE1F-684FC2454F82}">
      <dsp:nvSpPr>
        <dsp:cNvPr id="0" name=""/>
        <dsp:cNvSpPr/>
      </dsp:nvSpPr>
      <dsp:spPr>
        <a:xfrm>
          <a:off x="676069" y="1931254"/>
          <a:ext cx="495014" cy="495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D0BA9-56AE-D84E-8521-FB3E854F0A1F}">
      <dsp:nvSpPr>
        <dsp:cNvPr id="0" name=""/>
        <dsp:cNvSpPr/>
      </dsp:nvSpPr>
      <dsp:spPr>
        <a:xfrm>
          <a:off x="860828" y="2575122"/>
          <a:ext cx="9596598" cy="3960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Calculation of random permutations of b</a:t>
          </a:r>
          <a:r>
            <a:rPr lang="en-GB" sz="2000" kern="1200" baseline="-25000" dirty="0"/>
            <a:t>j     </a:t>
          </a:r>
          <a:r>
            <a:rPr lang="en-GB" sz="2000" kern="1200" baseline="0" dirty="0">
              <a:sym typeface="Wingdings" pitchFamily="2" charset="2"/>
            </a:rPr>
            <a:t>   b</a:t>
          </a:r>
          <a:r>
            <a:rPr lang="en-GB" sz="2000" kern="1200" baseline="-25000" dirty="0">
              <a:sym typeface="Wingdings" pitchFamily="2" charset="2"/>
            </a:rPr>
            <a:t>j</a:t>
          </a:r>
          <a:r>
            <a:rPr lang="en-GB" sz="2000" kern="1200" baseline="30000" dirty="0">
              <a:sym typeface="Wingdings" pitchFamily="2" charset="2"/>
            </a:rPr>
            <a:t>*</a:t>
          </a:r>
          <a:r>
            <a:rPr lang="en-GB" sz="2000" kern="1200" baseline="0" dirty="0">
              <a:sym typeface="Wingdings" pitchFamily="2" charset="2"/>
            </a:rPr>
            <a:t>and calculation of </a:t>
          </a:r>
          <a:r>
            <a:rPr lang="en-GB" sz="2000" kern="1200" dirty="0"/>
            <a:t>b</a:t>
          </a:r>
          <a:r>
            <a:rPr lang="en-GB" sz="2000" kern="1200" baseline="-25000" dirty="0"/>
            <a:t>i </a:t>
          </a:r>
          <a:r>
            <a:rPr lang="en-GB" sz="2000" kern="1200" dirty="0"/>
            <a:t>AND b</a:t>
          </a:r>
          <a:r>
            <a:rPr lang="en-GB" sz="2000" kern="1200" baseline="-25000" dirty="0"/>
            <a:t>j</a:t>
          </a:r>
          <a:r>
            <a:rPr lang="en-GB" sz="2000" kern="1200" baseline="30000" dirty="0"/>
            <a:t>*</a:t>
          </a:r>
          <a:endParaRPr lang="en-GB" sz="2000" kern="1200" dirty="0"/>
        </a:p>
      </dsp:txBody>
      <dsp:txXfrm>
        <a:off x="860828" y="2575122"/>
        <a:ext cx="9596598" cy="396011"/>
      </dsp:txXfrm>
    </dsp:sp>
    <dsp:sp modelId="{6E75D24C-27A7-5347-8D2D-C93E67364279}">
      <dsp:nvSpPr>
        <dsp:cNvPr id="0" name=""/>
        <dsp:cNvSpPr/>
      </dsp:nvSpPr>
      <dsp:spPr>
        <a:xfrm>
          <a:off x="613321" y="2525620"/>
          <a:ext cx="495014" cy="495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A5613-64E6-0145-AE57-0FC617314B32}">
      <dsp:nvSpPr>
        <dsp:cNvPr id="0" name=""/>
        <dsp:cNvSpPr/>
      </dsp:nvSpPr>
      <dsp:spPr>
        <a:xfrm>
          <a:off x="664304" y="3169052"/>
          <a:ext cx="9793122" cy="3960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Creation of a null model of entropy distribution by randomly permuting for R = 1000 times</a:t>
          </a:r>
        </a:p>
      </dsp:txBody>
      <dsp:txXfrm>
        <a:off x="664304" y="3169052"/>
        <a:ext cx="9793122" cy="396011"/>
      </dsp:txXfrm>
    </dsp:sp>
    <dsp:sp modelId="{E45D4DB4-176A-FE41-969D-6D8FF72B9148}">
      <dsp:nvSpPr>
        <dsp:cNvPr id="0" name=""/>
        <dsp:cNvSpPr/>
      </dsp:nvSpPr>
      <dsp:spPr>
        <a:xfrm>
          <a:off x="416797" y="3119551"/>
          <a:ext cx="495014" cy="495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1E787-9B5D-DC4D-A840-800CFF2A1B0D}">
      <dsp:nvSpPr>
        <dsp:cNvPr id="0" name=""/>
        <dsp:cNvSpPr/>
      </dsp:nvSpPr>
      <dsp:spPr>
        <a:xfrm>
          <a:off x="305680" y="3763419"/>
          <a:ext cx="10151746" cy="3960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Calculation of z-score: </a:t>
          </a:r>
          <a:r>
            <a:rPr lang="en-IN" sz="2000" kern="1200" dirty="0"/>
            <a:t>(H(</a:t>
          </a:r>
          <a:r>
            <a:rPr lang="en-IN" sz="2000" kern="1200" dirty="0" err="1"/>
            <a:t>x_ij_AND</a:t>
          </a:r>
          <a:r>
            <a:rPr lang="en-IN" sz="2000" kern="1200" dirty="0"/>
            <a:t>) - </a:t>
          </a:r>
          <a:r>
            <a:rPr lang="en-IN" sz="2000" kern="1200" dirty="0" err="1"/>
            <a:t>μ</a:t>
          </a:r>
          <a:r>
            <a:rPr lang="en-IN" sz="2000" kern="1200" dirty="0"/>
            <a:t>)/</a:t>
          </a:r>
          <a:r>
            <a:rPr lang="en-IN" sz="2000" kern="1200" dirty="0" err="1"/>
            <a:t>σ</a:t>
          </a:r>
          <a:endParaRPr lang="en-GB" sz="2000" kern="1200" dirty="0"/>
        </a:p>
      </dsp:txBody>
      <dsp:txXfrm>
        <a:off x="305680" y="3763419"/>
        <a:ext cx="10151746" cy="396011"/>
      </dsp:txXfrm>
    </dsp:sp>
    <dsp:sp modelId="{2790C558-7F1D-CE4F-950A-3CBACAEE21D6}">
      <dsp:nvSpPr>
        <dsp:cNvPr id="0" name=""/>
        <dsp:cNvSpPr/>
      </dsp:nvSpPr>
      <dsp:spPr>
        <a:xfrm>
          <a:off x="58172" y="3713917"/>
          <a:ext cx="495014" cy="49501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CD697-8C5B-5846-A8C2-88FE18087FBB}">
      <dsp:nvSpPr>
        <dsp:cNvPr id="0" name=""/>
        <dsp:cNvSpPr/>
      </dsp:nvSpPr>
      <dsp:spPr>
        <a:xfrm>
          <a:off x="9242" y="1347552"/>
          <a:ext cx="2762398" cy="16574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 generation of random permutations of </a:t>
          </a:r>
          <a:r>
            <a:rPr lang="en-GB" sz="2400" kern="1200"/>
            <a:t>b</a:t>
          </a:r>
          <a:r>
            <a:rPr lang="en-GB" sz="2400" kern="1200" baseline="-25000"/>
            <a:t>j</a:t>
          </a:r>
          <a:endParaRPr lang="en-US" sz="2400" kern="1200"/>
        </a:p>
      </dsp:txBody>
      <dsp:txXfrm>
        <a:off x="57787" y="1396097"/>
        <a:ext cx="2665308" cy="1560349"/>
      </dsp:txXfrm>
    </dsp:sp>
    <dsp:sp modelId="{A92A3D88-81A6-1F47-978A-0B52CBDBB5F4}">
      <dsp:nvSpPr>
        <dsp:cNvPr id="0" name=""/>
        <dsp:cNvSpPr/>
      </dsp:nvSpPr>
      <dsp:spPr>
        <a:xfrm>
          <a:off x="3014732" y="1833734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014732" y="1970749"/>
        <a:ext cx="409940" cy="411044"/>
      </dsp:txXfrm>
    </dsp:sp>
    <dsp:sp modelId="{3CE559F1-27CA-B549-B54E-8E339DC9DC36}">
      <dsp:nvSpPr>
        <dsp:cNvPr id="0" name=""/>
        <dsp:cNvSpPr/>
      </dsp:nvSpPr>
      <dsp:spPr>
        <a:xfrm>
          <a:off x="3876600" y="1347552"/>
          <a:ext cx="2762398" cy="16574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z- number of ones in b</a:t>
          </a:r>
          <a:r>
            <a:rPr lang="en-GB" sz="2400" kern="1200" baseline="-25000"/>
            <a:t>i </a:t>
          </a:r>
          <a:r>
            <a:rPr lang="en-GB" sz="2400" kern="1200"/>
            <a:t>AND b</a:t>
          </a:r>
          <a:r>
            <a:rPr lang="en-GB" sz="2400" kern="1200" baseline="-25000"/>
            <a:t>j </a:t>
          </a:r>
          <a:r>
            <a:rPr lang="en-GB" sz="2400" kern="1200"/>
            <a:t>(x</a:t>
          </a:r>
          <a:r>
            <a:rPr lang="en-GB" sz="2400" kern="1200" baseline="-25000"/>
            <a:t>ij</a:t>
          </a:r>
          <a:r>
            <a:rPr lang="en-GB" sz="2400" kern="1200" baseline="30000"/>
            <a:t>AND</a:t>
          </a:r>
          <a:r>
            <a:rPr lang="en-GB" sz="2400" kern="1200"/>
            <a:t>)</a:t>
          </a:r>
          <a:endParaRPr lang="en-US" sz="2400" kern="1200"/>
        </a:p>
      </dsp:txBody>
      <dsp:txXfrm>
        <a:off x="3925145" y="1396097"/>
        <a:ext cx="2665308" cy="1560349"/>
      </dsp:txXfrm>
    </dsp:sp>
    <dsp:sp modelId="{D2D1C834-3CA0-A344-91F1-2F9CB3E95E24}">
      <dsp:nvSpPr>
        <dsp:cNvPr id="0" name=""/>
        <dsp:cNvSpPr/>
      </dsp:nvSpPr>
      <dsp:spPr>
        <a:xfrm>
          <a:off x="6882090" y="1833734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882090" y="1970749"/>
        <a:ext cx="409940" cy="411044"/>
      </dsp:txXfrm>
    </dsp:sp>
    <dsp:sp modelId="{B647574E-91F5-6F49-87B4-31E712F0B506}">
      <dsp:nvSpPr>
        <dsp:cNvPr id="0" name=""/>
        <dsp:cNvSpPr/>
      </dsp:nvSpPr>
      <dsp:spPr>
        <a:xfrm>
          <a:off x="7743958" y="1347552"/>
          <a:ext cx="2762398" cy="16574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For each z in </a:t>
          </a:r>
          <a:r>
            <a:rPr lang="en-IN" sz="2400" kern="1200"/>
            <a:t>[Max(0, n + m − N</a:t>
          </a:r>
          <a:r>
            <a:rPr lang="en-IN" sz="2400" kern="1200" baseline="-25000"/>
            <a:t>A</a:t>
          </a:r>
          <a:r>
            <a:rPr lang="en-IN" sz="2400" kern="1200"/>
            <a:t>), Min(n, m)], we calculate w(z).</a:t>
          </a:r>
          <a:endParaRPr lang="en-US" sz="2400" kern="1200"/>
        </a:p>
      </dsp:txBody>
      <dsp:txXfrm>
        <a:off x="7792503" y="1396097"/>
        <a:ext cx="2665308" cy="1560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91C26-F6A3-45EE-9D5A-C1720FC7EB5A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B730E-501D-42CC-9EB2-295BDDA7E8E4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5368E-8D11-4FF9-8927-9C4FFC926476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Maximal information gain</a:t>
          </a:r>
        </a:p>
      </dsp:txBody>
      <dsp:txXfrm>
        <a:off x="1357965" y="2319"/>
        <a:ext cx="4887299" cy="1175727"/>
      </dsp:txXfrm>
    </dsp:sp>
    <dsp:sp modelId="{B71C0C08-6204-4E91-9F7E-DCFECFCA634A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FAD23-8A22-4222-B6D0-D2BFFECC5872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DE0E3-DD16-4CB7-9140-25F02A2EEEB5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Z-score is the shift in entropy compared to randomly reshuffled vectors</a:t>
          </a:r>
        </a:p>
      </dsp:txBody>
      <dsp:txXfrm>
        <a:off x="1357965" y="1471979"/>
        <a:ext cx="4887299" cy="1175727"/>
      </dsp:txXfrm>
    </dsp:sp>
    <dsp:sp modelId="{810E0D27-3CE6-46D1-8AD5-8E86A7080EBA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DC086-EF70-47ED-846A-5831BBA8E79D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D8549-E79C-4D3E-8F85-22D3139C4B79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Iterating across different threshold values</a:t>
          </a:r>
        </a:p>
      </dsp:txBody>
      <dsp:txXfrm>
        <a:off x="1357965" y="2941639"/>
        <a:ext cx="4887299" cy="1175727"/>
      </dsp:txXfrm>
    </dsp:sp>
    <dsp:sp modelId="{EC47C484-0672-420D-BBF7-9E3E0B9E1595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387ED-2E8B-4DF0-9039-088A5F57E3FB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10DD24-01A8-49A7-B2C4-CE4A18E915E1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Summation of z-scores for each threshold</a:t>
          </a:r>
        </a:p>
      </dsp:txBody>
      <dsp:txXfrm>
        <a:off x="1357965" y="4411299"/>
        <a:ext cx="4887299" cy="1175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B7AD9-2C08-4C0E-9C60-5BDED4964A04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40E5F-03AD-4767-9B53-B742466FEB46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Modified the data</a:t>
          </a:r>
        </a:p>
      </dsp:txBody>
      <dsp:txXfrm>
        <a:off x="59990" y="2654049"/>
        <a:ext cx="3226223" cy="720000"/>
      </dsp:txXfrm>
    </dsp:sp>
    <dsp:sp modelId="{95629E81-AC7A-4B76-9385-80FBD0A5E8F5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8F522-1615-4300-8A99-1A8252C15078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Selected useful information from the dataset such as the plant species and its corresponding sites</a:t>
          </a:r>
        </a:p>
      </dsp:txBody>
      <dsp:txXfrm>
        <a:off x="3850802" y="2654049"/>
        <a:ext cx="3226223" cy="720000"/>
      </dsp:txXfrm>
    </dsp:sp>
    <dsp:sp modelId="{99423DA9-390C-4D5A-853C-246032E8A215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B2E04-001B-4993-A3AA-BC58BADE51C5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Creation of pivot table</a:t>
          </a:r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ADBC5-67C4-5240-B43C-6732EB2D3325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37385-F68B-E240-9BE5-D09BADD8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30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16S rRNA gene is found in the genomes of all bacteria </a:t>
            </a:r>
            <a:r>
              <a:rPr lang="en-US" sz="12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-&gt; conserved and variable regions(differentiate between species)</a:t>
            </a:r>
          </a:p>
          <a:p>
            <a:r>
              <a:rPr lang="en-US" sz="1200" dirty="0">
                <a:solidFill>
                  <a:srgbClr val="374151"/>
                </a:solidFill>
                <a:latin typeface="Segoe UI" panose="020B0502040204020203" pitchFamily="34" charset="0"/>
              </a:rPr>
              <a:t>Extract DNA </a:t>
            </a:r>
          </a:p>
          <a:p>
            <a:r>
              <a:rPr lang="en-IN" sz="12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16S rRNA gene is found in the genomes of all bacteria </a:t>
            </a:r>
            <a:r>
              <a:rPr lang="en-US" sz="12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-&gt; conserved and variable regions(differentiate between species)</a:t>
            </a:r>
          </a:p>
          <a:p>
            <a:r>
              <a:rPr lang="en-US" sz="1200" dirty="0">
                <a:solidFill>
                  <a:srgbClr val="374151"/>
                </a:solidFill>
                <a:latin typeface="Segoe UI" panose="020B0502040204020203" pitchFamily="34" charset="0"/>
              </a:rPr>
              <a:t>Extract DNA and amplify the 16S gene using polymerase chain reaction(PCR), sequencing amplified DNA, resulting sequences are then clustered into OTUs</a:t>
            </a:r>
          </a:p>
          <a:p>
            <a:r>
              <a:rPr lang="en-IN" b="0" i="0" u="none" strike="noStrike" dirty="0">
                <a:solidFill>
                  <a:srgbClr val="374151"/>
                </a:solidFill>
                <a:effectLst/>
                <a:latin typeface="Söhne"/>
              </a:rPr>
              <a:t>frequency of each unique sequence in the sample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37385-F68B-E240-9BE5-D09BADD8F1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68C1-C8BB-1248-BC80-82C2A5D4C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8B0F-1AD3-D544-9793-B38EEB646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07CBD-8EA1-904C-AF0F-49BD8F69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E626-6301-3548-949D-F0831EF7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8D693-95EB-7446-BDED-A80F8F95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4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CA11E-28C1-8648-9CF8-619BBB3A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B3090-9FF1-5043-A539-665341979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E6CD7-7941-2F45-85FE-6A6002BE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D8DDA-4807-5D4E-8086-F3E349087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E5A3-F948-1743-B99C-85115039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0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315AB1-4CE9-2545-81F8-E6FAD7C45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EFA32-F821-5845-9A99-1FE1BC5B1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DE5E5-81ED-3647-956D-7230D8D1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2B9F1-B6D0-9141-9261-0CFCB64FB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3F5E6-A52B-2449-8E55-518235A2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67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7D09-89F3-5546-B2C1-245472EB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E628F-2BD8-A541-A507-1F9CF76C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4CB31-915C-4647-B9A6-BCE0DD48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19-CCAB-3340-86A3-7F90A6CE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D92C-60CD-E14D-926B-FFB12539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8F1C-DA16-1A44-A343-C99C5A2E7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EEF06-4914-CE43-88DB-DCA673038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35E32-41D7-A041-AABF-180BF9C0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1F9B9-71A9-0F46-BE39-0E804100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1CA3-C542-8C4D-BE9D-DDBCAF86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6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EBF0-E613-3847-9BD6-CE0200E0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D218-FCF8-2F4A-9536-99BCDEE17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E5DEA-43BC-5943-8775-7BB28E173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EB2FB-56C6-084E-83F2-5B6EAA90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0C7D0-4866-1A45-84A6-B8202E21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30573-5CB3-6144-A6F5-A2E10F49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0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4E77-6928-264D-9CC7-848FF9AF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2CB6B-DA54-B146-BD6D-B9DF598D1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10642-1833-CD42-959B-40F984D32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9836F-21F2-1D4F-994E-DE7F60E9F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61FE7-920C-614A-935F-EBDC72BBA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304CCC-1AA6-E54B-8414-CEC26B521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9584C5-4348-F94C-BADA-94816EDE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57F4F-0DE6-E54D-A92E-44FC7E06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3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61A6-0F7E-CD46-B2C2-D612440E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9CB8F-0844-6C4A-A155-CFFACAEC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B6F9E-8F7D-CE4F-811B-04C3B136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5E0C6-B67F-DA49-8C05-E41041B6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6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D1B8B0-EF9E-544C-A3B2-F3A9CCB1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0F8243-8AFA-8A44-9D98-D653632E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9924A-A1E4-C54A-9D6A-0BDE78EA7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11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73BD-9773-884F-B48F-D353125C0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E4D4-CD0C-1249-8BFB-B9BD91BD1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33E1F-F852-DB42-9548-5358C4E52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03021-D402-C14A-BCFF-4F2FAED7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AB473-879E-024E-8ED7-5F6E9A90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96C88-826D-124B-9419-FF095082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7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C3AF-EBFF-5746-89E6-B9A5E3BAD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6D5C2F-FAFD-9946-A06E-EB5A99AAF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1E1E3-AED7-7F49-9D3A-76D16F3D7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C3F3D-5C33-6144-8091-F5087E34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7262A-23F5-0B45-B02C-6468F842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53A4C-6ECE-E14B-8609-D1181F2C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7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7B8FF-5179-C64D-8450-E12DD24A5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9C8E4-F5F0-9E49-AD91-9C71AB5AF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2136-2907-524B-84CA-D6737CFAE9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C75CE-035F-6141-A739-8D7EB9F3A458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83637-07D2-8E46-93CA-23ADC7B1F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AEAC3-17AA-404F-938E-692FF7601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D7996-E520-444F-9508-F8B32E87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bdmdb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.seed.nsw.gov.au/dataset/nsw-grazing-studyd114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orful circular object with lines&#10;&#10;Description automatically generated with medium confidence">
            <a:extLst>
              <a:ext uri="{FF2B5EF4-FFF2-40B4-BE49-F238E27FC236}">
                <a16:creationId xmlns:a16="http://schemas.microsoft.com/office/drawing/2014/main" id="{25CE85DB-72CB-A340-8B6A-3AEC12E0D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21" r="9091" b="16009"/>
          <a:stretch/>
        </p:blipFill>
        <p:spPr>
          <a:xfrm>
            <a:off x="6385288" y="232278"/>
            <a:ext cx="5574564" cy="6214028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6CDD0-F867-114E-8CCE-CF11DFA64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Student : Devi Chandran</a:t>
            </a:r>
          </a:p>
          <a:p>
            <a:pPr algn="l"/>
            <a:r>
              <a:rPr lang="en-US" sz="2000" dirty="0"/>
              <a:t>Supervisor : Jens Christian Claussen</a:t>
            </a:r>
          </a:p>
          <a:p>
            <a:pPr algn="l"/>
            <a:r>
              <a:rPr lang="en-US" sz="2000" dirty="0"/>
              <a:t>Student ID : 2430977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11AF-CFC5-1448-B3BF-7509876B413C}"/>
              </a:ext>
            </a:extLst>
          </p:cNvPr>
          <p:cNvSpPr txBox="1"/>
          <p:nvPr/>
        </p:nvSpPr>
        <p:spPr>
          <a:xfrm>
            <a:off x="2489659" y="287500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3573A-A37F-E64D-9B1B-D14BCE7F4F90}"/>
              </a:ext>
            </a:extLst>
          </p:cNvPr>
          <p:cNvSpPr txBox="1"/>
          <p:nvPr/>
        </p:nvSpPr>
        <p:spPr>
          <a:xfrm>
            <a:off x="563040" y="1690031"/>
            <a:ext cx="5243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cap="none" baseline="0" dirty="0">
                <a:solidFill>
                  <a:schemeClr val="tx1"/>
                </a:solidFill>
                <a:cs typeface="Times New Roman" panose="02020603050405020304" pitchFamily="18" charset="0"/>
              </a:rPr>
              <a:t>Thresholding </a:t>
            </a:r>
            <a:r>
              <a:rPr lang="en-US" sz="4000" b="1" cap="none" dirty="0">
                <a:cs typeface="Times New Roman" panose="02020603050405020304" pitchFamily="18" charset="0"/>
              </a:rPr>
              <a:t>B</a:t>
            </a:r>
            <a:r>
              <a:rPr lang="en-US" sz="4000" b="1" kern="1200" cap="none" baseline="0" dirty="0">
                <a:solidFill>
                  <a:schemeClr val="tx1"/>
                </a:solidFill>
                <a:cs typeface="Times New Roman" panose="02020603050405020304" pitchFamily="18" charset="0"/>
              </a:rPr>
              <a:t>oolean </a:t>
            </a:r>
            <a:br>
              <a:rPr lang="en-US" sz="4000" b="1" kern="1200" cap="none" baseline="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r>
              <a:rPr lang="en-US" sz="4000" b="1" kern="1200" cap="none" baseline="0" dirty="0">
                <a:solidFill>
                  <a:schemeClr val="tx1"/>
                </a:solidFill>
                <a:cs typeface="Times New Roman" panose="02020603050405020304" pitchFamily="18" charset="0"/>
              </a:rPr>
              <a:t>co-abundance analysis for continuous valued datasets</a:t>
            </a:r>
            <a:endParaRPr lang="en-US" sz="4000" b="1" dirty="0">
              <a:cs typeface="Times New Roman" panose="02020603050405020304" pitchFamily="18" charset="0"/>
            </a:endParaRPr>
          </a:p>
        </p:txBody>
      </p:sp>
      <p:pic>
        <p:nvPicPr>
          <p:cNvPr id="15" name="Picture 2" descr="University logo guidelines">
            <a:extLst>
              <a:ext uri="{FF2B5EF4-FFF2-40B4-BE49-F238E27FC236}">
                <a16:creationId xmlns:a16="http://schemas.microsoft.com/office/drawing/2014/main" id="{73B87EF1-92A8-034F-9237-06F68928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5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8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0.55255 " pathEditMode="relative" rAng="0" ptsTypes="AA">
                                      <p:cBhvr>
                                        <p:cTn id="12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276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55255 L 0 0 " pathEditMode="relative" rAng="0" ptsTypes="AA">
                                      <p:cBhvr>
                                        <p:cTn id="17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1" y="-276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EE3590-3B6D-4247-92F4-7D9B0FED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59" t="61616" r="26136" b="26869"/>
          <a:stretch/>
        </p:blipFill>
        <p:spPr>
          <a:xfrm>
            <a:off x="661385" y="2796390"/>
            <a:ext cx="10905066" cy="155395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AC2339-5AAF-7346-ADF1-8D56AE752E9A}"/>
              </a:ext>
            </a:extLst>
          </p:cNvPr>
          <p:cNvGrpSpPr/>
          <p:nvPr/>
        </p:nvGrpSpPr>
        <p:grpSpPr>
          <a:xfrm>
            <a:off x="1050851" y="1794480"/>
            <a:ext cx="10515600" cy="647595"/>
            <a:chOff x="0" y="1527462"/>
            <a:chExt cx="10515600" cy="64759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4E8FD88-F672-594B-B69F-66C176BEB302}"/>
                </a:ext>
              </a:extLst>
            </p:cNvPr>
            <p:cNvSpPr/>
            <p:nvPr/>
          </p:nvSpPr>
          <p:spPr>
            <a:xfrm>
              <a:off x="0" y="1527462"/>
              <a:ext cx="10515600" cy="64759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1181AF60-5720-7649-A0A1-FFFF2FEBE17B}"/>
                </a:ext>
              </a:extLst>
            </p:cNvPr>
            <p:cNvSpPr txBox="1"/>
            <p:nvPr/>
          </p:nvSpPr>
          <p:spPr>
            <a:xfrm>
              <a:off x="31613" y="1559075"/>
              <a:ext cx="10452374" cy="5843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700" kern="1200" dirty="0"/>
                <a:t>w(z) – calculates the number of permutations with z number of ones:</a:t>
              </a:r>
              <a:endParaRPr lang="en-US" sz="2700" kern="1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1AFAC9-6607-5046-B2F5-E0BAC2158515}"/>
              </a:ext>
            </a:extLst>
          </p:cNvPr>
          <p:cNvSpPr txBox="1"/>
          <p:nvPr/>
        </p:nvSpPr>
        <p:spPr>
          <a:xfrm>
            <a:off x="1670670" y="4544876"/>
            <a:ext cx="610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u="sng" dirty="0"/>
              <a:t>Inputs:</a:t>
            </a:r>
            <a:endParaRPr lang="en-US" dirty="0"/>
          </a:p>
          <a:p>
            <a:pPr lvl="0"/>
            <a:r>
              <a:rPr lang="en-GB" dirty="0"/>
              <a:t>n( number of ones in b</a:t>
            </a:r>
            <a:r>
              <a:rPr lang="en-GB" baseline="-25000" dirty="0"/>
              <a:t>i</a:t>
            </a:r>
            <a:r>
              <a:rPr lang="en-GB" dirty="0"/>
              <a:t>)</a:t>
            </a:r>
            <a:endParaRPr lang="en-US" dirty="0"/>
          </a:p>
          <a:p>
            <a:pPr lvl="0"/>
            <a:r>
              <a:rPr lang="en-GB" dirty="0"/>
              <a:t>m (number of ones in b</a:t>
            </a:r>
            <a:r>
              <a:rPr lang="en-GB" baseline="-25000" dirty="0"/>
              <a:t>j</a:t>
            </a:r>
            <a:r>
              <a:rPr lang="en-GB" dirty="0"/>
              <a:t>),</a:t>
            </a:r>
            <a:endParaRPr lang="en-US" dirty="0"/>
          </a:p>
          <a:p>
            <a:pPr lvl="0"/>
            <a:r>
              <a:rPr lang="en-GB" dirty="0"/>
              <a:t>N</a:t>
            </a:r>
            <a:r>
              <a:rPr lang="en-GB" baseline="-25000" dirty="0"/>
              <a:t>A</a:t>
            </a:r>
            <a:r>
              <a:rPr lang="en-GB" dirty="0"/>
              <a:t>( number of samples)</a:t>
            </a:r>
            <a:endParaRPr lang="en-US" dirty="0"/>
          </a:p>
        </p:txBody>
      </p:sp>
      <p:pic>
        <p:nvPicPr>
          <p:cNvPr id="20" name="Picture 2" descr="University logo guidelines">
            <a:extLst>
              <a:ext uri="{FF2B5EF4-FFF2-40B4-BE49-F238E27FC236}">
                <a16:creationId xmlns:a16="http://schemas.microsoft.com/office/drawing/2014/main" id="{AC6DCB3A-D16B-8447-B92C-BA90054D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583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0879D72C-4BE0-D642-BF4D-AF8029A07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781" y="643467"/>
            <a:ext cx="530643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University logo guidelines">
            <a:extLst>
              <a:ext uri="{FF2B5EF4-FFF2-40B4-BE49-F238E27FC236}">
                <a16:creationId xmlns:a16="http://schemas.microsoft.com/office/drawing/2014/main" id="{EB387A5F-F173-DF44-8408-9418B180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48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7CEFE-CEFC-0748-AB23-14624ECFA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25" y="759073"/>
            <a:ext cx="3939688" cy="5583126"/>
          </a:xfrm>
        </p:spPr>
        <p:txBody>
          <a:bodyPr>
            <a:normAutofit/>
          </a:bodyPr>
          <a:lstStyle/>
          <a:p>
            <a:r>
              <a:rPr lang="en-US" sz="5400" b="1" dirty="0"/>
              <a:t>Finding optimal threshold for the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A874FF-BF57-90CE-92BD-355D65695F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8849116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University logo guidelines">
            <a:extLst>
              <a:ext uri="{FF2B5EF4-FFF2-40B4-BE49-F238E27FC236}">
                <a16:creationId xmlns:a16="http://schemas.microsoft.com/office/drawing/2014/main" id="{533BE67F-A17F-9746-94F4-C3F58041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12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B6D861F1-F386-4A7D-A4BF-3BEB82DEB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684398"/>
            <a:ext cx="11167447" cy="520604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FC9AD-9630-B643-B5F2-EF9185EC5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408153"/>
            <a:ext cx="10168128" cy="1315035"/>
          </a:xfrm>
        </p:spPr>
        <p:txBody>
          <a:bodyPr>
            <a:normAutofit/>
          </a:bodyPr>
          <a:lstStyle/>
          <a:p>
            <a:r>
              <a:rPr lang="en-IN" sz="4000">
                <a:latin typeface="Arial" panose="020B0604020202020204" pitchFamily="34" charset="0"/>
              </a:rPr>
              <a:t>M</a:t>
            </a:r>
            <a:r>
              <a:rPr lang="en-IN" sz="4000" b="0" i="0" u="none" strike="noStrike">
                <a:effectLst/>
                <a:latin typeface="Arial" panose="020B0604020202020204" pitchFamily="34" charset="0"/>
              </a:rPr>
              <a:t>otivation and major objectives</a:t>
            </a:r>
            <a:endParaRPr lang="en-US" sz="4000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7136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261A-0B50-D345-A1D0-0D027DC4F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962656"/>
            <a:ext cx="10168128" cy="2624328"/>
          </a:xfrm>
        </p:spPr>
        <p:txBody>
          <a:bodyPr>
            <a:normAutofit/>
          </a:bodyPr>
          <a:lstStyle/>
          <a:p>
            <a:r>
              <a:rPr lang="en-US" sz="2000" dirty="0"/>
              <a:t>Calculate the optimal threshold value for the dataset</a:t>
            </a:r>
          </a:p>
          <a:p>
            <a:r>
              <a:rPr lang="en-US" sz="2000" dirty="0"/>
              <a:t>Find the major species interactions in the human microbiome dataset</a:t>
            </a:r>
          </a:p>
          <a:p>
            <a:r>
              <a:rPr lang="en-US" sz="2000" dirty="0"/>
              <a:t>Identify key species in the ecosystem</a:t>
            </a:r>
          </a:p>
          <a:p>
            <a:r>
              <a:rPr lang="en-US" sz="2000" dirty="0"/>
              <a:t>Finding the network of microbial interactions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9" name="Picture 2" descr="University logo guidelines">
            <a:extLst>
              <a:ext uri="{FF2B5EF4-FFF2-40B4-BE49-F238E27FC236}">
                <a16:creationId xmlns:a16="http://schemas.microsoft.com/office/drawing/2014/main" id="{2AC898A1-0728-BA4A-A6D8-0D53A399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58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990A3-265C-DD4D-A178-34A0E182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IN">
                <a:latin typeface="Arial" panose="020B0604020202020204" pitchFamily="34" charset="0"/>
              </a:rPr>
              <a:t>M</a:t>
            </a:r>
            <a:r>
              <a:rPr lang="en-IN" b="0" i="0" u="none" strike="noStrike">
                <a:effectLst/>
                <a:latin typeface="Arial" panose="020B0604020202020204" pitchFamily="34" charset="0"/>
              </a:rPr>
              <a:t>ethodology</a:t>
            </a:r>
            <a:endParaRPr lang="en-US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olorful squares and lines&#10;&#10;Description automatically generated">
            <a:extLst>
              <a:ext uri="{FF2B5EF4-FFF2-40B4-BE49-F238E27FC236}">
                <a16:creationId xmlns:a16="http://schemas.microsoft.com/office/drawing/2014/main" id="{1F4AEA8D-4717-1BCB-525E-C4A038C3B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9" r="23949" b="1"/>
          <a:stretch/>
        </p:blipFill>
        <p:spPr>
          <a:xfrm>
            <a:off x="891968" y="511293"/>
            <a:ext cx="4399808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22F80-5458-A043-B046-D3D46B518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sz="2000"/>
              <a:t>Application of ESABO and modified ESABO method to data using a  sample threshold value</a:t>
            </a:r>
          </a:p>
          <a:p>
            <a:r>
              <a:rPr lang="en-US" sz="2000"/>
              <a:t>Finding out the high and low abundance segments in the data using relative abundance</a:t>
            </a:r>
          </a:p>
          <a:p>
            <a:r>
              <a:rPr lang="en-US" sz="2000"/>
              <a:t>Separately thresholding the high and low abundance segments</a:t>
            </a:r>
          </a:p>
          <a:p>
            <a:r>
              <a:rPr lang="en-US" sz="2000"/>
              <a:t>Using the modified ESABO method to find the networks in the data</a:t>
            </a:r>
          </a:p>
          <a:p>
            <a:r>
              <a:rPr lang="en-US" sz="2000"/>
              <a:t>Analysing the networks created using network complexity measures</a:t>
            </a:r>
          </a:p>
          <a:p>
            <a:endParaRPr lang="en-US" sz="2000"/>
          </a:p>
        </p:txBody>
      </p:sp>
      <p:pic>
        <p:nvPicPr>
          <p:cNvPr id="13" name="Picture 2" descr="University logo guidelines">
            <a:extLst>
              <a:ext uri="{FF2B5EF4-FFF2-40B4-BE49-F238E27FC236}">
                <a16:creationId xmlns:a16="http://schemas.microsoft.com/office/drawing/2014/main" id="{9BF51338-303D-DF49-B908-F349F9FF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52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67BE7-3C8C-824C-8F96-6872C368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/>
              <a:t>Dataset 1: Microbiome abundance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D98D-DBE4-834D-9149-DBD2CED42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16s rRNA sequencing dataset</a:t>
            </a:r>
          </a:p>
          <a:p>
            <a:r>
              <a:rPr lang="en-US" sz="2000"/>
              <a:t>OTU(Operational Taxonomic Unit)--&gt; Classify and group microorganisms based on their genetic similarity</a:t>
            </a:r>
          </a:p>
          <a:p>
            <a:r>
              <a:rPr lang="en-IN" sz="2000" b="0" i="0" u="none" strike="noStrike">
                <a:effectLst/>
              </a:rPr>
              <a:t>The Inflammatory Bowel Disease Multi'omics Database(IBDMDB) under the Human Microbiome Project-</a:t>
            </a:r>
            <a:r>
              <a:rPr lang="en-IN" sz="2000" b="0" i="0" u="none" strike="noStrike">
                <a:effectLst/>
                <a:hlinkClick r:id="rId3"/>
              </a:rPr>
              <a:t>https://ibdmdb.org</a:t>
            </a:r>
            <a:endParaRPr lang="en-IN" sz="2000" b="0" i="0" u="none" strike="noStrike">
              <a:effectLst/>
            </a:endParaRPr>
          </a:p>
        </p:txBody>
      </p:sp>
      <p:pic>
        <p:nvPicPr>
          <p:cNvPr id="19" name="Picture 4" descr="Sample being pipetted into a petri dish">
            <a:extLst>
              <a:ext uri="{FF2B5EF4-FFF2-40B4-BE49-F238E27FC236}">
                <a16:creationId xmlns:a16="http://schemas.microsoft.com/office/drawing/2014/main" id="{18318959-4C21-4764-B765-7050051856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82" r="-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12" name="Picture 2" descr="University logo guidelines">
            <a:extLst>
              <a:ext uri="{FF2B5EF4-FFF2-40B4-BE49-F238E27FC236}">
                <a16:creationId xmlns:a16="http://schemas.microsoft.com/office/drawing/2014/main" id="{634E0053-3CC7-E845-A417-D601892F4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5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ees in a misty forest">
            <a:extLst>
              <a:ext uri="{FF2B5EF4-FFF2-40B4-BE49-F238E27FC236}">
                <a16:creationId xmlns:a16="http://schemas.microsoft.com/office/drawing/2014/main" id="{DBBFF79B-E5EA-1D34-CCB0-8856B5BDC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8" r="7952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F97A7-D849-534A-B987-14DB6E75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Dataset 2: Plant abundance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2B27A-06FF-6648-9858-7B6AC30F0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endParaRPr lang="en-IN" sz="2000" b="0" i="0" dirty="0">
              <a:effectLst/>
              <a:latin typeface="Aptos" panose="020F0502020204030204" pitchFamily="34" charset="0"/>
              <a:hlinkClick r:id="rId3"/>
            </a:endParaRPr>
          </a:p>
          <a:p>
            <a:r>
              <a:rPr lang="en-IN" sz="2000" b="0" i="0" u="none" strike="noStrike" dirty="0">
                <a:effectLst/>
                <a:latin typeface="Public Sans"/>
              </a:rPr>
              <a:t>A scientific study to establish the impacts and benefits of stock grazing in National Parks.</a:t>
            </a:r>
          </a:p>
          <a:p>
            <a:r>
              <a:rPr lang="en-IN" sz="2000" b="0" i="0" u="none" strike="noStrike" dirty="0">
                <a:effectLst/>
                <a:latin typeface="Public Sans"/>
              </a:rPr>
              <a:t>The study took place in selected River Red Gum, Black Box and Cypress pine reserves in the Riverina, Central West and Western NSW(New South Wales). </a:t>
            </a:r>
            <a:endParaRPr lang="en-IN" sz="2000" dirty="0">
              <a:latin typeface="Aptos" panose="020F0502020204030204" pitchFamily="34" charset="0"/>
              <a:hlinkClick r:id="rId3"/>
            </a:endParaRPr>
          </a:p>
          <a:p>
            <a:r>
              <a:rPr lang="en-IN" sz="2000" b="0" i="0" dirty="0">
                <a:effectLst/>
                <a:latin typeface="Aptos" panose="020F0502020204030204" pitchFamily="34" charset="0"/>
                <a:hlinkClick r:id="rId3"/>
              </a:rPr>
              <a:t>https://datasets.seed.nsw.gov.au/dataset/nsw-grazing-studyd114</a:t>
            </a:r>
            <a:r>
              <a:rPr lang="en-IN" sz="2000" b="0" i="0" u="none" strike="noStrike" dirty="0">
                <a:effectLst/>
                <a:latin typeface="Aptos" panose="020F0502020204030204" pitchFamily="34" charset="0"/>
              </a:rPr>
              <a:t> </a:t>
            </a:r>
            <a:endParaRPr lang="en-US" sz="2000" dirty="0"/>
          </a:p>
        </p:txBody>
      </p:sp>
      <p:pic>
        <p:nvPicPr>
          <p:cNvPr id="8" name="Picture 2" descr="University logo guidelines">
            <a:extLst>
              <a:ext uri="{FF2B5EF4-FFF2-40B4-BE49-F238E27FC236}">
                <a16:creationId xmlns:a16="http://schemas.microsoft.com/office/drawing/2014/main" id="{D2749078-40F1-9C47-A4FF-15EE8239A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625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41280-F39B-9740-BCFB-B8140F9D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Preprocessing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132AFE-38BF-911A-6B02-92FF004BBF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049127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852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AC282BF6-9561-ED54-3C5A-D17AC7594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149BA-B8DE-7B49-BFFD-1DD8546B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University logo guidelines">
            <a:extLst>
              <a:ext uri="{FF2B5EF4-FFF2-40B4-BE49-F238E27FC236}">
                <a16:creationId xmlns:a16="http://schemas.microsoft.com/office/drawing/2014/main" id="{7E1371FD-4E26-3645-AB51-96661BD4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57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earcher examining growth in a petrie dish">
            <a:extLst>
              <a:ext uri="{FF2B5EF4-FFF2-40B4-BE49-F238E27FC236}">
                <a16:creationId xmlns:a16="http://schemas.microsoft.com/office/drawing/2014/main" id="{A5E86384-710F-7E3A-6746-510BF3315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23" b="90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3AEBC-D27D-DB44-81CE-566CD993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51840"/>
            <a:ext cx="9144000" cy="1754326"/>
          </a:xfrm>
          <a:solidFill>
            <a:srgbClr val="FFFFFF">
              <a:alpha val="91000"/>
            </a:srgbClr>
          </a:solidFill>
          <a:ln w="279400" cap="sq" cmpd="thinThick" algn="ctr">
            <a:solidFill>
              <a:srgbClr val="FFFFFF">
                <a:alpha val="91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rgbClr val="262626"/>
                </a:solidFill>
              </a:rPr>
              <a:t>MICROBIOME DATASET</a:t>
            </a:r>
          </a:p>
        </p:txBody>
      </p:sp>
      <p:pic>
        <p:nvPicPr>
          <p:cNvPr id="6" name="Picture 2" descr="University logo guidelines">
            <a:extLst>
              <a:ext uri="{FF2B5EF4-FFF2-40B4-BE49-F238E27FC236}">
                <a16:creationId xmlns:a16="http://schemas.microsoft.com/office/drawing/2014/main" id="{04B360A7-3DCF-DB4A-8D27-27D0B691A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B7E3B-7F23-1D45-9D2F-E1836B5E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100" b="1" kern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PROJECT DEMONSTRATION</a:t>
            </a:r>
            <a:br>
              <a:rPr lang="en-US" sz="6100" kern="12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</a:br>
            <a:endParaRPr lang="en-US" sz="6100" kern="12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University logo guidelines">
            <a:extLst>
              <a:ext uri="{FF2B5EF4-FFF2-40B4-BE49-F238E27FC236}">
                <a16:creationId xmlns:a16="http://schemas.microsoft.com/office/drawing/2014/main" id="{3C433DE0-861B-734A-9406-035250D1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7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F93C-403C-2849-B405-6F053DB7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MICROBIOME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C88CF-A550-DF4F-9146-FFDAE1EEC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the highly abundant and lowly abundant microbiomes using their relative abundance</a:t>
            </a:r>
          </a:p>
          <a:p>
            <a:r>
              <a:rPr lang="en-US" dirty="0"/>
              <a:t>Finding optimal threshold value for highly abundant microbiomes</a:t>
            </a:r>
          </a:p>
          <a:p>
            <a:endParaRPr lang="en-US" dirty="0"/>
          </a:p>
        </p:txBody>
      </p:sp>
      <p:pic>
        <p:nvPicPr>
          <p:cNvPr id="8" name="Picture 2" descr="University logo guidelines">
            <a:extLst>
              <a:ext uri="{FF2B5EF4-FFF2-40B4-BE49-F238E27FC236}">
                <a16:creationId xmlns:a16="http://schemas.microsoft.com/office/drawing/2014/main" id="{23507CD8-5BE2-EA4E-8405-061831DE7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34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30" name="Rectangle 312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CDF3E-FF85-B84A-AAF4-8AC6FCFB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/>
              <a:t>HIGHLY ABUNDANT MICROBIOMES</a:t>
            </a:r>
          </a:p>
        </p:txBody>
      </p:sp>
      <p:grpSp>
        <p:nvGrpSpPr>
          <p:cNvPr id="3132" name="Group 312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28" name="Rectangle 312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9" name="Rectangle 31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31" name="Rectangle 313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1853C-621F-1D4A-BDE3-175F4151B21C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Optimal threshold value </a:t>
            </a:r>
            <a:r>
              <a:rPr lang="en-US" sz="2000" dirty="0"/>
              <a:t>: 0.2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Maximum information gain obtained </a:t>
            </a:r>
            <a:r>
              <a:rPr lang="en-US" sz="2000" dirty="0"/>
              <a:t>: 183.324</a:t>
            </a:r>
          </a:p>
        </p:txBody>
      </p:sp>
      <p:sp>
        <p:nvSpPr>
          <p:cNvPr id="3133" name="Rectangle 313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5" name="Rectangle 31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BC807EF3-93BF-8440-BF4E-3B6B3CF5F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838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University logo guidelines">
            <a:extLst>
              <a:ext uri="{FF2B5EF4-FFF2-40B4-BE49-F238E27FC236}">
                <a16:creationId xmlns:a16="http://schemas.microsoft.com/office/drawing/2014/main" id="{BF879DED-DA58-454F-B9FA-100B7722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88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158E-3F9F-BC45-AC6D-80D6A3E92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02341"/>
            <a:ext cx="10347251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Highly abundant microbiome network(Using optimal threshold value of 0.2) </a:t>
            </a:r>
          </a:p>
        </p:txBody>
      </p:sp>
      <p:pic>
        <p:nvPicPr>
          <p:cNvPr id="4102" name="Picture 6" descr="A network of lines and dots&#10;&#10;Description automatically generated with medium confidence">
            <a:extLst>
              <a:ext uri="{FF2B5EF4-FFF2-40B4-BE49-F238E27FC236}">
                <a16:creationId xmlns:a16="http://schemas.microsoft.com/office/drawing/2014/main" id="{3A2B3A33-53C5-AC43-9971-6CAA151D4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6" b="3680"/>
          <a:stretch/>
        </p:blipFill>
        <p:spPr bwMode="auto">
          <a:xfrm>
            <a:off x="-9" y="10"/>
            <a:ext cx="6096000" cy="52799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network of lines and dots&#10;&#10;Description automatically generated">
            <a:extLst>
              <a:ext uri="{FF2B5EF4-FFF2-40B4-BE49-F238E27FC236}">
                <a16:creationId xmlns:a16="http://schemas.microsoft.com/office/drawing/2014/main" id="{4A57C0BC-0FC9-424E-88B5-30FE64BCE7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7" b="5830"/>
          <a:stretch/>
        </p:blipFill>
        <p:spPr bwMode="auto">
          <a:xfrm>
            <a:off x="6096001" y="10"/>
            <a:ext cx="6095999" cy="52799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2" name="Group 4121">
            <a:extLst>
              <a:ext uri="{FF2B5EF4-FFF2-40B4-BE49-F238E27FC236}">
                <a16:creationId xmlns:a16="http://schemas.microsoft.com/office/drawing/2014/main" id="{4FAA5DCB-E796-5631-BEDF-C3538DF18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86489"/>
            <a:ext cx="12192000" cy="123364"/>
            <a:chOff x="1" y="6737460"/>
            <a:chExt cx="12192000" cy="123364"/>
          </a:xfrm>
        </p:grpSpPr>
        <p:sp>
          <p:nvSpPr>
            <p:cNvPr id="4123" name="Rectangle 4122">
              <a:extLst>
                <a:ext uri="{FF2B5EF4-FFF2-40B4-BE49-F238E27FC236}">
                  <a16:creationId xmlns:a16="http://schemas.microsoft.com/office/drawing/2014/main" id="{7D0E53FB-E9D7-2C90-1C0C-D8E0FA5DB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Rectangle 4123">
              <a:extLst>
                <a:ext uri="{FF2B5EF4-FFF2-40B4-BE49-F238E27FC236}">
                  <a16:creationId xmlns:a16="http://schemas.microsoft.com/office/drawing/2014/main" id="{91AE1BA7-C690-2F30-65D6-3759194F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88A913-BD40-6A42-98BB-BE64450220A4}"/>
              </a:ext>
            </a:extLst>
          </p:cNvPr>
          <p:cNvSpPr txBox="1"/>
          <p:nvPr/>
        </p:nvSpPr>
        <p:spPr>
          <a:xfrm>
            <a:off x="4369008" y="606056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Using ESABO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91D21-F03F-1741-99D7-F8A41D8292D7}"/>
              </a:ext>
            </a:extLst>
          </p:cNvPr>
          <p:cNvSpPr txBox="1"/>
          <p:nvPr/>
        </p:nvSpPr>
        <p:spPr>
          <a:xfrm>
            <a:off x="6315739" y="606056"/>
            <a:ext cx="232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Using modified ESABO</a:t>
            </a:r>
          </a:p>
        </p:txBody>
      </p:sp>
    </p:spTree>
    <p:extLst>
      <p:ext uri="{BB962C8B-B14F-4D97-AF65-F5344CB8AC3E}">
        <p14:creationId xmlns:p14="http://schemas.microsoft.com/office/powerpoint/2010/main" val="64285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CDF3E-FF85-B84A-AAF4-8AC6FCFB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/>
              <a:t>LOWLY ABUNDANT MICROBIOMES</a:t>
            </a:r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156" name="Rectangle 615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7" name="Rectangle 615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1853C-621F-1D4A-BDE3-175F4151B21C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Optimal threshold value </a:t>
            </a:r>
            <a:r>
              <a:rPr lang="en-US" sz="2000" dirty="0"/>
              <a:t>: 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Maximum information gain obtained </a:t>
            </a:r>
            <a:r>
              <a:rPr lang="en-US" sz="2000" dirty="0"/>
              <a:t>: 221.8357</a:t>
            </a:r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FFDF139-21C9-F64B-B52C-B058310DC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838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University logo guidelines">
            <a:extLst>
              <a:ext uri="{FF2B5EF4-FFF2-40B4-BE49-F238E27FC236}">
                <a16:creationId xmlns:a16="http://schemas.microsoft.com/office/drawing/2014/main" id="{B2C5CFAB-5BCF-8D48-B80F-1F14AC86E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17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158E-3F9F-BC45-AC6D-80D6A3E92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702341"/>
            <a:ext cx="10347251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Lowly abundant microbiome network(Using optimal threshold value of </a:t>
            </a:r>
            <a:r>
              <a:rPr lang="en-US" sz="2500" b="1" dirty="0"/>
              <a:t>1</a:t>
            </a:r>
            <a:r>
              <a:rPr lang="en-US" sz="2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</a:t>
            </a:r>
          </a:p>
        </p:txBody>
      </p:sp>
      <p:grpSp>
        <p:nvGrpSpPr>
          <p:cNvPr id="4122" name="Group 4121">
            <a:extLst>
              <a:ext uri="{FF2B5EF4-FFF2-40B4-BE49-F238E27FC236}">
                <a16:creationId xmlns:a16="http://schemas.microsoft.com/office/drawing/2014/main" id="{4FAA5DCB-E796-5631-BEDF-C3538DF18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86489"/>
            <a:ext cx="12192000" cy="123364"/>
            <a:chOff x="1" y="6737460"/>
            <a:chExt cx="12192000" cy="123364"/>
          </a:xfrm>
        </p:grpSpPr>
        <p:sp>
          <p:nvSpPr>
            <p:cNvPr id="4123" name="Rectangle 4122">
              <a:extLst>
                <a:ext uri="{FF2B5EF4-FFF2-40B4-BE49-F238E27FC236}">
                  <a16:creationId xmlns:a16="http://schemas.microsoft.com/office/drawing/2014/main" id="{7D0E53FB-E9D7-2C90-1C0C-D8E0FA5DB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Rectangle 4123">
              <a:extLst>
                <a:ext uri="{FF2B5EF4-FFF2-40B4-BE49-F238E27FC236}">
                  <a16:creationId xmlns:a16="http://schemas.microsoft.com/office/drawing/2014/main" id="{91AE1BA7-C690-2F30-65D6-3759194F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A1E0F651-481C-BE4C-A14A-36203918F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59" y="90039"/>
            <a:ext cx="5455388" cy="507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E42A65-72FC-B149-9E31-4DA561C8EC71}"/>
              </a:ext>
            </a:extLst>
          </p:cNvPr>
          <p:cNvSpPr txBox="1"/>
          <p:nvPr/>
        </p:nvSpPr>
        <p:spPr>
          <a:xfrm>
            <a:off x="7814930" y="90036"/>
            <a:ext cx="232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Using modified ESABO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63421E4-B99F-BF4A-92F0-65DA0226C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86" y="-24716"/>
            <a:ext cx="6772940" cy="52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D98383-83AD-1B4A-8194-B47B83A05460}"/>
              </a:ext>
            </a:extLst>
          </p:cNvPr>
          <p:cNvSpPr txBox="1"/>
          <p:nvPr/>
        </p:nvSpPr>
        <p:spPr>
          <a:xfrm>
            <a:off x="603995" y="101292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Using ESABO</a:t>
            </a:r>
          </a:p>
        </p:txBody>
      </p:sp>
    </p:spTree>
    <p:extLst>
      <p:ext uri="{BB962C8B-B14F-4D97-AF65-F5344CB8AC3E}">
        <p14:creationId xmlns:p14="http://schemas.microsoft.com/office/powerpoint/2010/main" val="2818113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ull Frame Shot Of Palm Trees At Night">
            <a:extLst>
              <a:ext uri="{FF2B5EF4-FFF2-40B4-BE49-F238E27FC236}">
                <a16:creationId xmlns:a16="http://schemas.microsoft.com/office/drawing/2014/main" id="{C6D75135-4227-D987-1DFE-E879DB31C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3E4E2-B9D0-6643-B6A4-5E06A17E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51840"/>
            <a:ext cx="9144000" cy="1754326"/>
          </a:xfrm>
          <a:solidFill>
            <a:srgbClr val="FFFFFF">
              <a:alpha val="91000"/>
            </a:srgbClr>
          </a:solidFill>
          <a:ln w="279400" cap="sq" cmpd="thinThick" algn="ctr">
            <a:solidFill>
              <a:srgbClr val="FFFFFF">
                <a:alpha val="91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rgbClr val="262626"/>
                </a:solidFill>
              </a:rPr>
              <a:t>PLANT SPECIES ABUNDANCE DATASET</a:t>
            </a:r>
          </a:p>
        </p:txBody>
      </p:sp>
    </p:spTree>
    <p:extLst>
      <p:ext uri="{BB962C8B-B14F-4D97-AF65-F5344CB8AC3E}">
        <p14:creationId xmlns:p14="http://schemas.microsoft.com/office/powerpoint/2010/main" val="2251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6" name="Rectangle 1026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CDF3E-FF85-B84A-AAF4-8AC6FCFB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HIGHLY ABUNDANT PLANTS</a:t>
            </a:r>
          </a:p>
        </p:txBody>
      </p:sp>
      <p:sp>
        <p:nvSpPr>
          <p:cNvPr id="10268" name="Rectangle 1026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1853C-621F-1D4A-BDE3-175F4151B21C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Optimal threshold value </a:t>
            </a:r>
            <a:r>
              <a:rPr lang="en-US"/>
              <a:t>: 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Maximum information gain obtained </a:t>
            </a:r>
            <a:r>
              <a:rPr lang="en-US"/>
              <a:t>: 672.6742</a:t>
            </a:r>
          </a:p>
        </p:txBody>
      </p:sp>
      <p:sp>
        <p:nvSpPr>
          <p:cNvPr id="10270" name="Rectangle 1026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2" name="Rectangle 1027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4" name="Rectangle 1027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856CA071-C3CD-AB44-9CAE-69C606DE0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5979" y="650494"/>
            <a:ext cx="5391536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University logo guidelines">
            <a:extLst>
              <a:ext uri="{FF2B5EF4-FFF2-40B4-BE49-F238E27FC236}">
                <a16:creationId xmlns:a16="http://schemas.microsoft.com/office/drawing/2014/main" id="{8C126E41-3654-D942-AB79-84EE60C8F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898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4" name="Rectangle 11283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C2D2C-1ED9-CE48-8E0D-A93C8068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Highly abundant plant network(Using optimal threshold value of 1) 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286" name="Group 1128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287" name="Rectangle 1128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8" name="Rectangle 1128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9" name="Rectangle 1128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91" name="Rectangle 1129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3" name="Rectangle 1129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twork of green dots and lines&#10;&#10;Description automatically generated">
            <a:extLst>
              <a:ext uri="{FF2B5EF4-FFF2-40B4-BE49-F238E27FC236}">
                <a16:creationId xmlns:a16="http://schemas.microsoft.com/office/drawing/2014/main" id="{ECB5F6BF-CAB6-904E-AF59-2ED1CBB2BD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9"/>
          <a:stretch/>
        </p:blipFill>
        <p:spPr bwMode="auto">
          <a:xfrm>
            <a:off x="5922492" y="781067"/>
            <a:ext cx="5536001" cy="52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University logo guidelines">
            <a:extLst>
              <a:ext uri="{FF2B5EF4-FFF2-40B4-BE49-F238E27FC236}">
                <a16:creationId xmlns:a16="http://schemas.microsoft.com/office/drawing/2014/main" id="{05D40E66-B335-9A41-970C-5B65F5A6C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74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CDF3E-FF85-B84A-AAF4-8AC6FCFB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LOWLY ABUNDANT PLANTS</a:t>
            </a:r>
          </a:p>
        </p:txBody>
      </p:sp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156" name="Rectangle 615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7" name="Rectangle 615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1853C-621F-1D4A-BDE3-175F4151B21C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Optimal threshold value </a:t>
            </a:r>
            <a:r>
              <a:rPr lang="en-US" sz="2000" dirty="0"/>
              <a:t>: 1(Constant information gain throughout)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Maximum information gain obtained </a:t>
            </a:r>
            <a:r>
              <a:rPr lang="en-US" sz="2000" dirty="0"/>
              <a:t>: 169.08099</a:t>
            </a:r>
          </a:p>
        </p:txBody>
      </p:sp>
      <p:sp>
        <p:nvSpPr>
          <p:cNvPr id="6161" name="Rectangle 616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3C8E8BD-C805-914E-B089-85B0253A5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341" y="509570"/>
            <a:ext cx="6008804" cy="583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University logo guidelines">
            <a:extLst>
              <a:ext uri="{FF2B5EF4-FFF2-40B4-BE49-F238E27FC236}">
                <a16:creationId xmlns:a16="http://schemas.microsoft.com/office/drawing/2014/main" id="{4B2D20CA-3A31-274C-BAE6-799EA4C9D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972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A30D6-8DF1-9347-A0C1-B50CCA7F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1" dirty="0"/>
              <a:t>Lowly abundant plant network(Using optimal threshold value of 1) </a:t>
            </a:r>
            <a:br>
              <a:rPr lang="en-US" sz="3000" dirty="0"/>
            </a:br>
            <a:endParaRPr lang="en-US" sz="3000" dirty="0"/>
          </a:p>
        </p:txBody>
      </p:sp>
      <p:grpSp>
        <p:nvGrpSpPr>
          <p:cNvPr id="12297" name="Group 1229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298" name="Rectangle 1229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9" name="Rectangle 1229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0" name="Rectangle 1229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02" name="Rectangle 1230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4" name="Rectangle 1230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4D489DE-8571-C14C-9852-6B12C17614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8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University logo guidelines">
            <a:extLst>
              <a:ext uri="{FF2B5EF4-FFF2-40B4-BE49-F238E27FC236}">
                <a16:creationId xmlns:a16="http://schemas.microsoft.com/office/drawing/2014/main" id="{E46EAFCD-DCBD-214F-97B9-222E514F1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18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C7E0A2C-7C0A-4AAC-B3B0-6C12B2EBA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7BF36-5A39-EF45-B8A7-693355829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48587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460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pins connected with a thread">
            <a:extLst>
              <a:ext uri="{FF2B5EF4-FFF2-40B4-BE49-F238E27FC236}">
                <a16:creationId xmlns:a16="http://schemas.microsoft.com/office/drawing/2014/main" id="{8B9CC733-872A-4EC5-7145-C689270C9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5F923-4AB0-1F41-B1CA-77DFFC42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NETWORK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University logo guidelines">
            <a:extLst>
              <a:ext uri="{FF2B5EF4-FFF2-40B4-BE49-F238E27FC236}">
                <a16:creationId xmlns:a16="http://schemas.microsoft.com/office/drawing/2014/main" id="{98E53BED-EEFA-C04F-B7B9-9B53A48A4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95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7260-B42A-A44B-8785-BA0C7E86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IN" sz="5400" b="1" i="0" u="none" strike="noStrike">
                <a:effectLst/>
                <a:latin typeface="Söhne"/>
              </a:rPr>
              <a:t>Edge Density</a:t>
            </a:r>
            <a:endParaRPr lang="en-US" sz="5400"/>
          </a:p>
        </p:txBody>
      </p:sp>
      <p:pic>
        <p:nvPicPr>
          <p:cNvPr id="5" name="Picture 4" descr="Abstract background of mesh on pink">
            <a:extLst>
              <a:ext uri="{FF2B5EF4-FFF2-40B4-BE49-F238E27FC236}">
                <a16:creationId xmlns:a16="http://schemas.microsoft.com/office/drawing/2014/main" id="{97C70262-5A10-2C7A-5845-226A86D62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3" r="21085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540A2-9AC1-0246-8217-1B4A66BF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lvl="1"/>
            <a:r>
              <a:rPr lang="en-IN" sz="2200" b="0" i="0" u="none" strike="noStrike" dirty="0">
                <a:effectLst/>
                <a:latin typeface="Söhne"/>
              </a:rPr>
              <a:t>Edge Density (D) = (Number of Edges) / (Total Possible Edges)</a:t>
            </a:r>
          </a:p>
          <a:p>
            <a:pPr lvl="1"/>
            <a:r>
              <a:rPr lang="en-IN" sz="2200" b="1" i="0" u="none" strike="noStrike" dirty="0">
                <a:effectLst/>
                <a:latin typeface="Söhne"/>
              </a:rPr>
              <a:t>Interpretation:</a:t>
            </a:r>
            <a:r>
              <a:rPr lang="en-IN" sz="2200" b="0" i="0" u="none" strike="noStrike" dirty="0">
                <a:effectLst/>
                <a:latin typeface="Söhne"/>
              </a:rPr>
              <a:t> A higher edge density indicates a denser and more interconnected network, while a lower edge density suggests a sparser network.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77884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C89CB-D60E-614E-B3D3-21D3C1CF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IN" sz="4000" b="1" i="0" u="none" strike="noStrike">
                <a:effectLst/>
                <a:latin typeface="Söhne"/>
              </a:rPr>
              <a:t>Average Degree Density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9E0DF-9F05-854D-B004-1650E1333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02" y="2765425"/>
            <a:ext cx="5423098" cy="3613149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endParaRPr lang="en-IN" b="0" i="0" u="none" strike="noStrike" dirty="0">
              <a:effectLst/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N" b="1" i="0" u="none" strike="noStrike" dirty="0">
                <a:effectLst/>
                <a:latin typeface="Söhne"/>
              </a:rPr>
              <a:t>Formula:</a:t>
            </a:r>
            <a:r>
              <a:rPr lang="en-IN" b="0" i="0" u="none" strike="noStrike" dirty="0">
                <a:effectLst/>
                <a:latin typeface="Söhne"/>
              </a:rPr>
              <a:t> Average Degree = (Total Number of Edges) / (Total Number of Nodes)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 i="0" u="none" strike="noStrike" dirty="0">
                <a:effectLst/>
                <a:latin typeface="Söhne"/>
              </a:rPr>
              <a:t>Interpretation:</a:t>
            </a:r>
            <a:r>
              <a:rPr lang="en-IN" b="0" i="0" u="none" strike="noStrike" dirty="0">
                <a:effectLst/>
                <a:latin typeface="Söhne"/>
              </a:rPr>
              <a:t> Networks with a high average degree have nodes with many connections, while those with a low average degree have nodes with fewer connections.</a:t>
            </a:r>
          </a:p>
          <a:p>
            <a:endParaRPr lang="en-US" sz="1700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1ED7B4D9-9819-57F1-6502-F27FEFFE6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1" r="13438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33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9E686-5B65-A840-89D7-0C80C64E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IN" sz="4100" b="1" i="0" u="none" strike="noStrike">
                <a:effectLst/>
                <a:latin typeface="Söhne"/>
              </a:rPr>
              <a:t>Average Clustering Coefficient:</a:t>
            </a:r>
            <a:br>
              <a:rPr lang="en-IN" sz="4100" b="0" i="0" u="none" strike="noStrike">
                <a:effectLst/>
                <a:latin typeface="Söhne"/>
              </a:rPr>
            </a:br>
            <a:endParaRPr lang="en-US" sz="4100"/>
          </a:p>
        </p:txBody>
      </p:sp>
      <p:pic>
        <p:nvPicPr>
          <p:cNvPr id="5" name="Picture 4" descr="An example of a molecular structure">
            <a:extLst>
              <a:ext uri="{FF2B5EF4-FFF2-40B4-BE49-F238E27FC236}">
                <a16:creationId xmlns:a16="http://schemas.microsoft.com/office/drawing/2014/main" id="{1484966C-17CA-2926-D1A4-1A3960282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1" r="28481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F1F2-44F3-D14E-8602-9B62D6957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742950" lvl="1" indent="-285750">
              <a:buFont typeface="+mj-lt"/>
              <a:buAutoNum type="arabicPeriod"/>
            </a:pPr>
            <a:r>
              <a:rPr lang="en-IN" sz="2000" b="1" i="0" u="none" strike="noStrike" dirty="0">
                <a:effectLst/>
                <a:latin typeface="Söhne"/>
              </a:rPr>
              <a:t>Formula:</a:t>
            </a:r>
            <a:r>
              <a:rPr lang="en-IN" sz="2000" b="0" i="0" u="none" strike="noStrike" dirty="0">
                <a:effectLst/>
                <a:latin typeface="Söhne"/>
              </a:rPr>
              <a:t> Average Clustering Coefficient = (</a:t>
            </a:r>
            <a:r>
              <a:rPr lang="el-GR" sz="2000" b="0" i="0" u="none" strike="noStrike" dirty="0">
                <a:effectLst/>
                <a:latin typeface="Söhne"/>
              </a:rPr>
              <a:t>Σ(</a:t>
            </a:r>
            <a:r>
              <a:rPr lang="en-IN" sz="2000" b="0" i="0" u="none" strike="noStrike" dirty="0">
                <a:effectLst/>
                <a:latin typeface="Söhne"/>
              </a:rPr>
              <a:t>Clustering Coefficient of All Nodes)) / (Total Number of Nodes)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000" b="1" i="0" u="none" strike="noStrike" dirty="0">
                <a:effectLst/>
                <a:latin typeface="Söhne"/>
              </a:rPr>
              <a:t>Interpretation:</a:t>
            </a:r>
            <a:r>
              <a:rPr lang="en-IN" sz="2000" b="0" i="0" u="none" strike="noStrike" dirty="0">
                <a:effectLst/>
                <a:latin typeface="Söhne"/>
              </a:rPr>
              <a:t> A high average clustering coefficient indicates that nodes in the network tend to form tightly-knit groups or clusters, while a low value suggests a more decentralized or random structure.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9414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3A3AF-2A1F-A54D-80C5-BDF45B24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HIGHLY ABUNDANT MICROBIOME NETWORK</a:t>
            </a: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11C2B3-8E9F-8A4E-9BDF-F45AF5D20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40425"/>
              </p:ext>
            </p:extLst>
          </p:nvPr>
        </p:nvGraphicFramePr>
        <p:xfrm>
          <a:off x="697677" y="1966293"/>
          <a:ext cx="10796646" cy="44521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398323">
                  <a:extLst>
                    <a:ext uri="{9D8B030D-6E8A-4147-A177-3AD203B41FA5}">
                      <a16:colId xmlns:a16="http://schemas.microsoft.com/office/drawing/2014/main" val="3666104341"/>
                    </a:ext>
                  </a:extLst>
                </a:gridCol>
                <a:gridCol w="5398323">
                  <a:extLst>
                    <a:ext uri="{9D8B030D-6E8A-4147-A177-3AD203B41FA5}">
                      <a16:colId xmlns:a16="http://schemas.microsoft.com/office/drawing/2014/main" val="4175001502"/>
                    </a:ext>
                  </a:extLst>
                </a:gridCol>
              </a:tblGrid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LABELS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VALUES</a:t>
                      </a:r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23836446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EDGE DENSITY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0.43157894736842106</a:t>
                      </a:r>
                      <a:endParaRPr lang="en-US" sz="160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83870115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AVERAGE DEGREE DENSITY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16.4</a:t>
                      </a:r>
                      <a:endParaRPr lang="en-US" sz="160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2964925750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AVERAGE CLUSTERING COEFFIECIENT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0.4521979469618788</a:t>
                      </a:r>
                      <a:endParaRPr lang="en-US" sz="160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839020412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IN" sz="1600"/>
                        <a:t>NO. OF COMMUNITIES</a:t>
                      </a:r>
                      <a:endParaRPr lang="en-US" sz="1600"/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</a:t>
                      </a:r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144498679"/>
                  </a:ext>
                </a:extLst>
              </a:tr>
              <a:tr h="2617937">
                <a:tc>
                  <a:txBody>
                    <a:bodyPr/>
                    <a:lstStyle/>
                    <a:p>
                      <a:r>
                        <a:rPr lang="en-US" sz="1600" dirty="0"/>
                        <a:t>COMMUNITIES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['F1NS1036', 'GV2Pseu5', 'GVMFal10', '</a:t>
                      </a:r>
                      <a:r>
                        <a:rPr lang="en-IN" sz="1600" dirty="0" err="1"/>
                        <a:t>HZLDaeje</a:t>
                      </a:r>
                      <a:r>
                        <a:rPr lang="en-IN" sz="1600" dirty="0"/>
                        <a:t>', '</a:t>
                      </a:r>
                      <a:r>
                        <a:rPr lang="en-IN" sz="1600" dirty="0" err="1"/>
                        <a:t>RovLipoc</a:t>
                      </a:r>
                      <a:r>
                        <a:rPr lang="en-IN" sz="1600" dirty="0"/>
                        <a:t>', 'Unc003tx', 'Unc02q5c', 'Unc03ras', 'Unc04mpn', 'Unc56563', 'UncA3699’]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['IP8BSoli', 'Unc004ii', 'Unc00re8', 'Unc018j2', 'Unc02ae9', 'Unc04u81', 'Unc05fip', 'Unc58370', 'UncTepi3']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05178823"/>
                  </a:ext>
                </a:extLst>
              </a:tr>
            </a:tbl>
          </a:graphicData>
        </a:graphic>
      </p:graphicFrame>
      <p:pic>
        <p:nvPicPr>
          <p:cNvPr id="20" name="Picture 2">
            <a:extLst>
              <a:ext uri="{FF2B5EF4-FFF2-40B4-BE49-F238E27FC236}">
                <a16:creationId xmlns:a16="http://schemas.microsoft.com/office/drawing/2014/main" id="{7B73FF4E-89C6-8F41-AD7A-AB1028EFE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7" y="4192374"/>
            <a:ext cx="3213361" cy="212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079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CFC0-7921-D240-BE42-A27508DF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831" y="693987"/>
            <a:ext cx="4455695" cy="1325563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Degree distribution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6587377-D4E2-4243-89D7-B791997648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26" y="2148431"/>
            <a:ext cx="47752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1FEAC-A407-A846-9EF5-72753996C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674" y="2147686"/>
            <a:ext cx="47752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D269CD0-583A-4742-9B61-E4469DCB9C2F}"/>
              </a:ext>
            </a:extLst>
          </p:cNvPr>
          <p:cNvSpPr txBox="1">
            <a:spLocks/>
          </p:cNvSpPr>
          <p:nvPr/>
        </p:nvSpPr>
        <p:spPr>
          <a:xfrm>
            <a:off x="6672179" y="822123"/>
            <a:ext cx="4455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/>
              <a:t>Local clustering coefficient distribution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2C18E3-32E0-174E-ABF0-6D06A62B189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University logo guidelines">
            <a:extLst>
              <a:ext uri="{FF2B5EF4-FFF2-40B4-BE49-F238E27FC236}">
                <a16:creationId xmlns:a16="http://schemas.microsoft.com/office/drawing/2014/main" id="{8831DE02-5ABA-D54B-AA62-2B25F54A9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273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3A3AF-2A1F-A54D-80C5-BDF45B24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LOWLY ABUNDANT MICROBIOME NETWORK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11C2B3-8E9F-8A4E-9BDF-F45AF5D20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50729"/>
              </p:ext>
            </p:extLst>
          </p:nvPr>
        </p:nvGraphicFramePr>
        <p:xfrm>
          <a:off x="697677" y="1966293"/>
          <a:ext cx="10796646" cy="445216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398323">
                  <a:extLst>
                    <a:ext uri="{9D8B030D-6E8A-4147-A177-3AD203B41FA5}">
                      <a16:colId xmlns:a16="http://schemas.microsoft.com/office/drawing/2014/main" val="3666104341"/>
                    </a:ext>
                  </a:extLst>
                </a:gridCol>
                <a:gridCol w="5398323">
                  <a:extLst>
                    <a:ext uri="{9D8B030D-6E8A-4147-A177-3AD203B41FA5}">
                      <a16:colId xmlns:a16="http://schemas.microsoft.com/office/drawing/2014/main" val="4175001502"/>
                    </a:ext>
                  </a:extLst>
                </a:gridCol>
              </a:tblGrid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LABELS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VALUES</a:t>
                      </a:r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23836446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US" sz="1600" dirty="0"/>
                        <a:t>EDGE DENSITY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0.0989010989010989</a:t>
                      </a:r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83870115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AVERAGE DEGREE DENSITY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2.5714285714285716</a:t>
                      </a:r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2964925750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AVERAGE CLUSTERING COEFFIECIENT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0.4521979469618788</a:t>
                      </a:r>
                      <a:endParaRPr lang="en-US" sz="160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839020412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IN" sz="1600"/>
                        <a:t>NO. OF COMMUNITIES</a:t>
                      </a:r>
                      <a:endParaRPr lang="en-US" sz="1600"/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144498679"/>
                  </a:ext>
                </a:extLst>
              </a:tr>
              <a:tr h="2617937">
                <a:tc>
                  <a:txBody>
                    <a:bodyPr/>
                    <a:lstStyle/>
                    <a:p>
                      <a:r>
                        <a:rPr lang="en-US" sz="1600" dirty="0"/>
                        <a:t>COMMUNITIES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['Unc00mrp', 'Unc01w4h', 'Unc03p6q', 'Unc95830’]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['Unc00psp', 'Unc02lzj', 'Unc40572', 'UncO6120’]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['Unc010jp', 'Unc36521', 'Unc52438’]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['Unc00a9i', 'Unc04qfn', 'UncO7791']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05178823"/>
                  </a:ext>
                </a:extLst>
              </a:tr>
            </a:tbl>
          </a:graphicData>
        </a:graphic>
      </p:graphicFrame>
      <p:pic>
        <p:nvPicPr>
          <p:cNvPr id="19460" name="Picture 4">
            <a:extLst>
              <a:ext uri="{FF2B5EF4-FFF2-40B4-BE49-F238E27FC236}">
                <a16:creationId xmlns:a16="http://schemas.microsoft.com/office/drawing/2014/main" id="{799048D4-579C-5A4E-9072-3234B07D6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7" y="4048919"/>
            <a:ext cx="3579948" cy="236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205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CFC0-7921-D240-BE42-A27508DF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831" y="693987"/>
            <a:ext cx="4455695" cy="1325563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Degree distribution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69CD0-583A-4742-9B61-E4469DCB9C2F}"/>
              </a:ext>
            </a:extLst>
          </p:cNvPr>
          <p:cNvSpPr txBox="1">
            <a:spLocks/>
          </p:cNvSpPr>
          <p:nvPr/>
        </p:nvSpPr>
        <p:spPr>
          <a:xfrm>
            <a:off x="6672179" y="822123"/>
            <a:ext cx="4455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/>
              <a:t>Local clustering coefficient distribution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2C18E3-32E0-174E-ABF0-6D06A62B189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2658D51-52E3-F34E-B19A-0D3A2F0CDF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15" y="2147686"/>
            <a:ext cx="47752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75B1FC4E-7E30-3945-8E4A-3A7BCA37B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74" y="2147686"/>
            <a:ext cx="4851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niversity logo guidelines">
            <a:extLst>
              <a:ext uri="{FF2B5EF4-FFF2-40B4-BE49-F238E27FC236}">
                <a16:creationId xmlns:a16="http://schemas.microsoft.com/office/drawing/2014/main" id="{B6EF91E7-0A6D-9B43-BEC1-573FFD2D8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161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3A3AF-2A1F-A54D-80C5-BDF45B24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HIGHLY ABUNDANT PLANT NETWORK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11C2B3-8E9F-8A4E-9BDF-F45AF5D20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17672"/>
              </p:ext>
            </p:extLst>
          </p:nvPr>
        </p:nvGraphicFramePr>
        <p:xfrm>
          <a:off x="790027" y="1725806"/>
          <a:ext cx="10796646" cy="493313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446449">
                  <a:extLst>
                    <a:ext uri="{9D8B030D-6E8A-4147-A177-3AD203B41FA5}">
                      <a16:colId xmlns:a16="http://schemas.microsoft.com/office/drawing/2014/main" val="3666104341"/>
                    </a:ext>
                  </a:extLst>
                </a:gridCol>
                <a:gridCol w="5350197">
                  <a:extLst>
                    <a:ext uri="{9D8B030D-6E8A-4147-A177-3AD203B41FA5}">
                      <a16:colId xmlns:a16="http://schemas.microsoft.com/office/drawing/2014/main" val="4175001502"/>
                    </a:ext>
                  </a:extLst>
                </a:gridCol>
              </a:tblGrid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LABELS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23836446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EDGE DENSITY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0.16857142857142857</a:t>
                      </a:r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83870115"/>
                  </a:ext>
                </a:extLst>
              </a:tr>
              <a:tr h="380101">
                <a:tc>
                  <a:txBody>
                    <a:bodyPr/>
                    <a:lstStyle/>
                    <a:p>
                      <a:r>
                        <a:rPr lang="en-US" sz="1600"/>
                        <a:t>AVERAGE DEGREE DENSITY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16.52</a:t>
                      </a:r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2964925750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AVERAGE CLUSTERING COEFFIECIENT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0.2699667326561256</a:t>
                      </a:r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839020412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IN" sz="1600"/>
                        <a:t>NO. OF COMMUNITIES</a:t>
                      </a:r>
                      <a:endParaRPr lang="en-US" sz="1600"/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144498679"/>
                  </a:ext>
                </a:extLst>
              </a:tr>
              <a:tr h="2617937">
                <a:tc>
                  <a:txBody>
                    <a:bodyPr/>
                    <a:lstStyle/>
                    <a:p>
                      <a:r>
                        <a:rPr lang="en-US" sz="1600" dirty="0"/>
                        <a:t>COMMUNITIES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[' Epilobium </a:t>
                      </a:r>
                      <a:r>
                        <a:rPr lang="en-IN" sz="1100" dirty="0" err="1"/>
                        <a:t>billardiereanum</a:t>
                      </a:r>
                      <a:r>
                        <a:rPr lang="en-IN" sz="1100" dirty="0"/>
                        <a:t>', 'Acacia </a:t>
                      </a:r>
                      <a:r>
                        <a:rPr lang="en-IN" sz="1100" dirty="0" err="1"/>
                        <a:t>salicina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Amyema</a:t>
                      </a:r>
                      <a:r>
                        <a:rPr lang="en-IN" sz="1100" dirty="0"/>
                        <a:t> pendula', '</a:t>
                      </a:r>
                      <a:r>
                        <a:rPr lang="en-IN" sz="1100" dirty="0" err="1"/>
                        <a:t>Amyema</a:t>
                      </a:r>
                      <a:r>
                        <a:rPr lang="en-IN" sz="1100" dirty="0"/>
                        <a:t> pendula subsp. pendula', '</a:t>
                      </a:r>
                      <a:r>
                        <a:rPr lang="en-IN" sz="1100" dirty="0" err="1"/>
                        <a:t>Arctotheca</a:t>
                      </a:r>
                      <a:r>
                        <a:rPr lang="en-IN" sz="1100" dirty="0"/>
                        <a:t> calendula', '</a:t>
                      </a:r>
                      <a:r>
                        <a:rPr lang="en-IN" sz="1100" dirty="0" err="1"/>
                        <a:t>Arrhenatherum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elatius</a:t>
                      </a:r>
                      <a:r>
                        <a:rPr lang="en-IN" sz="1100" dirty="0"/>
                        <a:t> ', '</a:t>
                      </a:r>
                      <a:r>
                        <a:rPr lang="en-IN" sz="1100" dirty="0" err="1"/>
                        <a:t>Arthropodium</a:t>
                      </a:r>
                      <a:r>
                        <a:rPr lang="en-IN" sz="1100" dirty="0"/>
                        <a:t> minus', '</a:t>
                      </a:r>
                      <a:r>
                        <a:rPr lang="en-IN" sz="1100" dirty="0" err="1"/>
                        <a:t>Austrostipa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scabra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Austrostipa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scabra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subsp</a:t>
                      </a:r>
                      <a:r>
                        <a:rPr lang="en-IN" sz="1100" dirty="0"/>
                        <a:t> falcata', '</a:t>
                      </a:r>
                      <a:r>
                        <a:rPr lang="en-IN" sz="1100" dirty="0" err="1"/>
                        <a:t>Austrostipa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scabra</a:t>
                      </a:r>
                      <a:r>
                        <a:rPr lang="en-IN" sz="1100" dirty="0"/>
                        <a:t> subsp. falcata', '</a:t>
                      </a:r>
                      <a:r>
                        <a:rPr lang="en-IN" sz="1100" dirty="0" err="1"/>
                        <a:t>Avena</a:t>
                      </a:r>
                      <a:r>
                        <a:rPr lang="en-IN" sz="1100" dirty="0"/>
                        <a:t> sativa', '</a:t>
                      </a:r>
                      <a:r>
                        <a:rPr lang="en-IN" sz="1100" dirty="0" err="1"/>
                        <a:t>Avena</a:t>
                      </a:r>
                      <a:r>
                        <a:rPr lang="en-IN" sz="1100" dirty="0"/>
                        <a:t> sp.', '</a:t>
                      </a:r>
                      <a:r>
                        <a:rPr lang="en-IN" sz="1100" dirty="0" err="1"/>
                        <a:t>Boerhavia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dominii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Boerhavia</a:t>
                      </a:r>
                      <a:r>
                        <a:rPr lang="en-IN" sz="1100" dirty="0"/>
                        <a:t> sp.', '</a:t>
                      </a:r>
                      <a:r>
                        <a:rPr lang="en-IN" sz="1100" dirty="0" err="1"/>
                        <a:t>Bolboschoenus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medianus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Brachypodium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distachyon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Brachysome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basaltica</a:t>
                      </a:r>
                      <a:r>
                        <a:rPr lang="en-IN" sz="1100" dirty="0"/>
                        <a:t>’]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 ['Abutilon sp.', 'Agrostis sp.', 'Aira </a:t>
                      </a:r>
                      <a:r>
                        <a:rPr lang="en-IN" sz="1100" dirty="0" err="1"/>
                        <a:t>caryophyllea</a:t>
                      </a:r>
                      <a:r>
                        <a:rPr lang="en-IN" sz="1100" dirty="0"/>
                        <a:t>', 'Alternanthera </a:t>
                      </a:r>
                      <a:r>
                        <a:rPr lang="en-IN" sz="1100" dirty="0" err="1"/>
                        <a:t>sp</a:t>
                      </a:r>
                      <a:r>
                        <a:rPr lang="en-IN" sz="1100" dirty="0"/>
                        <a:t> 1', 'Alternanthera </a:t>
                      </a:r>
                      <a:r>
                        <a:rPr lang="en-IN" sz="1100" dirty="0" err="1"/>
                        <a:t>sp</a:t>
                      </a:r>
                      <a:r>
                        <a:rPr lang="en-IN" sz="1100" dirty="0"/>
                        <a:t> A', 'Alternanthera sp.', '</a:t>
                      </a:r>
                      <a:r>
                        <a:rPr lang="en-IN" sz="1100" dirty="0" err="1"/>
                        <a:t>Amphibromus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fluitans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Amphibromus</a:t>
                      </a:r>
                      <a:r>
                        <a:rPr lang="en-IN" sz="1100" dirty="0"/>
                        <a:t> sp.', '</a:t>
                      </a:r>
                      <a:r>
                        <a:rPr lang="en-IN" sz="1100" dirty="0" err="1"/>
                        <a:t>Arthropodium</a:t>
                      </a:r>
                      <a:r>
                        <a:rPr lang="en-IN" sz="1100" dirty="0"/>
                        <a:t> sp. 3 (</a:t>
                      </a:r>
                      <a:r>
                        <a:rPr lang="en-IN" sz="1100" dirty="0" err="1"/>
                        <a:t>aff</a:t>
                      </a:r>
                      <a:r>
                        <a:rPr lang="en-IN" sz="1100" dirty="0"/>
                        <a:t>. Strictum)', 'Aster </a:t>
                      </a:r>
                      <a:r>
                        <a:rPr lang="en-IN" sz="1100" dirty="0" err="1"/>
                        <a:t>subulatus</a:t>
                      </a:r>
                      <a:r>
                        <a:rPr lang="en-IN" sz="1100" dirty="0"/>
                        <a:t>', 'Atriplex </a:t>
                      </a:r>
                      <a:r>
                        <a:rPr lang="en-IN" sz="1100" dirty="0" err="1"/>
                        <a:t>leptocarpa</a:t>
                      </a:r>
                      <a:r>
                        <a:rPr lang="en-IN" sz="1100" dirty="0"/>
                        <a:t>', 'Atriplex </a:t>
                      </a:r>
                      <a:r>
                        <a:rPr lang="en-IN" sz="1100" dirty="0" err="1"/>
                        <a:t>semibaccata</a:t>
                      </a:r>
                      <a:r>
                        <a:rPr lang="en-IN" sz="1100" dirty="0"/>
                        <a:t>', 'Atriplex sp.', '</a:t>
                      </a:r>
                      <a:r>
                        <a:rPr lang="en-IN" sz="1100" dirty="0" err="1"/>
                        <a:t>Austrostipa</a:t>
                      </a:r>
                      <a:r>
                        <a:rPr lang="en-IN" sz="1100" dirty="0"/>
                        <a:t> sp.', '</a:t>
                      </a:r>
                      <a:r>
                        <a:rPr lang="en-IN" sz="1100" dirty="0" err="1"/>
                        <a:t>Avena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barbata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Brachypodium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sp</a:t>
                      </a:r>
                      <a:r>
                        <a:rPr lang="en-IN" sz="1100" dirty="0"/>
                        <a:t>', 'Brassicaceae’]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 ['ASTERACEAE', 'Acacia dealbata', 'Acacia dealbata subsp. dealbata', 'Acacia </a:t>
                      </a:r>
                      <a:r>
                        <a:rPr lang="en-IN" sz="1100" dirty="0" err="1"/>
                        <a:t>stenophylla</a:t>
                      </a:r>
                      <a:r>
                        <a:rPr lang="en-IN" sz="1100" dirty="0"/>
                        <a:t>', 'Aira sp.', 'Alternanthera </a:t>
                      </a:r>
                      <a:r>
                        <a:rPr lang="en-IN" sz="1100" dirty="0" err="1"/>
                        <a:t>denticulata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Amphibromus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nervosus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Amsinckia</a:t>
                      </a:r>
                      <a:r>
                        <a:rPr lang="en-IN" sz="1100" dirty="0"/>
                        <a:t> intermedia', '</a:t>
                      </a:r>
                      <a:r>
                        <a:rPr lang="en-IN" sz="1100" dirty="0" err="1"/>
                        <a:t>Amyema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miquelii</a:t>
                      </a:r>
                      <a:r>
                        <a:rPr lang="en-IN" sz="1100" dirty="0"/>
                        <a:t>', 'Anagallis arvensis', 'Asperula </a:t>
                      </a:r>
                      <a:r>
                        <a:rPr lang="en-IN" sz="1100" dirty="0" err="1"/>
                        <a:t>conferta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Austrostipa</a:t>
                      </a:r>
                      <a:r>
                        <a:rPr lang="en-IN" sz="1100" dirty="0"/>
                        <a:t> nodosa', '</a:t>
                      </a:r>
                      <a:r>
                        <a:rPr lang="en-IN" sz="1100" dirty="0" err="1"/>
                        <a:t>Avena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fatua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Bothriochloa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macra</a:t>
                      </a:r>
                      <a:r>
                        <a:rPr lang="en-IN" sz="1100" dirty="0"/>
                        <a:t>', 'Brassica sp.', '</a:t>
                      </a:r>
                      <a:r>
                        <a:rPr lang="en-IN" sz="1100" dirty="0" err="1"/>
                        <a:t>Briza</a:t>
                      </a:r>
                      <a:r>
                        <a:rPr lang="en-IN" sz="1100" dirty="0"/>
                        <a:t> maxima']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05178823"/>
                  </a:ext>
                </a:extLst>
              </a:tr>
            </a:tbl>
          </a:graphicData>
        </a:graphic>
      </p:graphicFrame>
      <p:pic>
        <p:nvPicPr>
          <p:cNvPr id="23554" name="Picture 2">
            <a:extLst>
              <a:ext uri="{FF2B5EF4-FFF2-40B4-BE49-F238E27FC236}">
                <a16:creationId xmlns:a16="http://schemas.microsoft.com/office/drawing/2014/main" id="{D5B5CB80-CDB3-FB4A-96BC-4B300CA6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7" y="4192374"/>
            <a:ext cx="3274401" cy="216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55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CFC0-7921-D240-BE42-A27508DF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831" y="693987"/>
            <a:ext cx="4455695" cy="1325563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Degree distribution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69CD0-583A-4742-9B61-E4469DCB9C2F}"/>
              </a:ext>
            </a:extLst>
          </p:cNvPr>
          <p:cNvSpPr txBox="1">
            <a:spLocks/>
          </p:cNvSpPr>
          <p:nvPr/>
        </p:nvSpPr>
        <p:spPr>
          <a:xfrm>
            <a:off x="6672179" y="822123"/>
            <a:ext cx="4455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/>
              <a:t>Local clustering coefficient distribution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2C18E3-32E0-174E-ABF0-6D06A62B189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14C7DB4-E174-8742-9C25-06FCDA2CF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26" y="2175760"/>
            <a:ext cx="4851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832E7983-B131-5D4C-B4A8-A3FE1228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74" y="2147686"/>
            <a:ext cx="4851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niversity logo guidelines">
            <a:extLst>
              <a:ext uri="{FF2B5EF4-FFF2-40B4-BE49-F238E27FC236}">
                <a16:creationId xmlns:a16="http://schemas.microsoft.com/office/drawing/2014/main" id="{820092AD-756A-2E4C-AC30-B9C46442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96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282BF-DB00-444D-9BE7-B055BE34E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latin typeface="+mn-lt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FD42F-8346-DB49-8877-F72F3F288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Continuous generalization of ESABO method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Thresholding for continuous valued datasets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Application of ESABO method to a plant abundance dataset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Extract the correlations in the data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Feature selection and extraction of important interactions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Find the mutualistic and competitive interactions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Find the major species driving the system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University logo guidelines">
            <a:extLst>
              <a:ext uri="{FF2B5EF4-FFF2-40B4-BE49-F238E27FC236}">
                <a16:creationId xmlns:a16="http://schemas.microsoft.com/office/drawing/2014/main" id="{FDB2BCE1-057D-294F-9E66-748857D43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41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3A3AF-2A1F-A54D-80C5-BDF45B24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>
                <a:solidFill>
                  <a:srgbClr val="FFFFFF"/>
                </a:solidFill>
              </a:rPr>
              <a:t>LOWL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 ABUNDANT PLANT NETWORK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11C2B3-8E9F-8A4E-9BDF-F45AF5D20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87920"/>
              </p:ext>
            </p:extLst>
          </p:nvPr>
        </p:nvGraphicFramePr>
        <p:xfrm>
          <a:off x="790027" y="1725806"/>
          <a:ext cx="10796646" cy="446541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446449">
                  <a:extLst>
                    <a:ext uri="{9D8B030D-6E8A-4147-A177-3AD203B41FA5}">
                      <a16:colId xmlns:a16="http://schemas.microsoft.com/office/drawing/2014/main" val="3666104341"/>
                    </a:ext>
                  </a:extLst>
                </a:gridCol>
                <a:gridCol w="5350197">
                  <a:extLst>
                    <a:ext uri="{9D8B030D-6E8A-4147-A177-3AD203B41FA5}">
                      <a16:colId xmlns:a16="http://schemas.microsoft.com/office/drawing/2014/main" val="4175001502"/>
                    </a:ext>
                  </a:extLst>
                </a:gridCol>
              </a:tblGrid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LABELS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23836446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EDGE DENSITY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0.02717391304347826</a:t>
                      </a:r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83870115"/>
                  </a:ext>
                </a:extLst>
              </a:tr>
              <a:tr h="380101">
                <a:tc>
                  <a:txBody>
                    <a:bodyPr/>
                    <a:lstStyle/>
                    <a:p>
                      <a:r>
                        <a:rPr lang="en-US" sz="1600"/>
                        <a:t>AVERAGE DEGREE DENSITY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1.25</a:t>
                      </a:r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2964925750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US" sz="1600"/>
                        <a:t>AVERAGE CLUSTERING COEFFIECIENT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0.125</a:t>
                      </a:r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839020412"/>
                  </a:ext>
                </a:extLst>
              </a:tr>
              <a:tr h="366845">
                <a:tc>
                  <a:txBody>
                    <a:bodyPr/>
                    <a:lstStyle/>
                    <a:p>
                      <a:r>
                        <a:rPr lang="en-IN" sz="1600"/>
                        <a:t>NO. OF COMMUNITIES</a:t>
                      </a:r>
                      <a:endParaRPr lang="en-US" sz="1600"/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144498679"/>
                  </a:ext>
                </a:extLst>
              </a:tr>
              <a:tr h="2617937">
                <a:tc>
                  <a:txBody>
                    <a:bodyPr/>
                    <a:lstStyle/>
                    <a:p>
                      <a:r>
                        <a:rPr lang="en-US" sz="1600" dirty="0"/>
                        <a:t>COMMUNITIES</a:t>
                      </a:r>
                    </a:p>
                  </a:txBody>
                  <a:tcPr marL="83374" marR="83374" marT="41687" marB="4168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['Alternanthera sp.', '</a:t>
                      </a:r>
                      <a:r>
                        <a:rPr lang="en-IN" sz="1100" dirty="0" err="1"/>
                        <a:t>Amphibromus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fluitans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Amphibromus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nervosus</a:t>
                      </a:r>
                      <a:r>
                        <a:rPr lang="en-IN" sz="1100" dirty="0"/>
                        <a:t>’]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['</a:t>
                      </a:r>
                      <a:r>
                        <a:rPr lang="en-IN" sz="1100" dirty="0" err="1"/>
                        <a:t>Arthropodium</a:t>
                      </a:r>
                      <a:r>
                        <a:rPr lang="en-IN" sz="1100" dirty="0"/>
                        <a:t> minus', '</a:t>
                      </a:r>
                      <a:r>
                        <a:rPr lang="en-IN" sz="1100" dirty="0" err="1"/>
                        <a:t>Arthropodium</a:t>
                      </a:r>
                      <a:r>
                        <a:rPr lang="en-IN" sz="1100" dirty="0"/>
                        <a:t> sp. 3 (</a:t>
                      </a:r>
                      <a:r>
                        <a:rPr lang="en-IN" sz="1100" dirty="0" err="1"/>
                        <a:t>aff</a:t>
                      </a:r>
                      <a:r>
                        <a:rPr lang="en-IN" sz="1100" dirty="0"/>
                        <a:t>. Strictum)', '</a:t>
                      </a:r>
                      <a:r>
                        <a:rPr lang="en-IN" sz="1100" dirty="0" err="1"/>
                        <a:t>Bothriochloa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macra</a:t>
                      </a:r>
                      <a:r>
                        <a:rPr lang="en-IN" sz="1100" dirty="0"/>
                        <a:t>'] ['Asperula </a:t>
                      </a:r>
                      <a:r>
                        <a:rPr lang="en-IN" sz="1100" dirty="0" err="1"/>
                        <a:t>conferta</a:t>
                      </a:r>
                      <a:r>
                        <a:rPr lang="en-IN" sz="1100" dirty="0"/>
                        <a:t>', 'Brassicaceae’]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['</a:t>
                      </a:r>
                      <a:r>
                        <a:rPr lang="en-IN" sz="1100" dirty="0" err="1"/>
                        <a:t>Amsinckia</a:t>
                      </a:r>
                      <a:r>
                        <a:rPr lang="en-IN" sz="1100" dirty="0"/>
                        <a:t> intermedia', '</a:t>
                      </a:r>
                      <a:r>
                        <a:rPr lang="en-IN" sz="1100" dirty="0" err="1"/>
                        <a:t>Austrostipa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scabra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subsp</a:t>
                      </a:r>
                      <a:r>
                        <a:rPr lang="en-IN" sz="1100" dirty="0"/>
                        <a:t> falcata’]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['</a:t>
                      </a:r>
                      <a:r>
                        <a:rPr lang="en-IN" sz="1100" dirty="0" err="1"/>
                        <a:t>Amyema</a:t>
                      </a:r>
                      <a:r>
                        <a:rPr lang="en-IN" sz="1100" dirty="0"/>
                        <a:t> pendula subsp. pendula', 'Aster </a:t>
                      </a:r>
                      <a:r>
                        <a:rPr lang="en-IN" sz="1100" dirty="0" err="1"/>
                        <a:t>subulatus</a:t>
                      </a:r>
                      <a:r>
                        <a:rPr lang="en-IN" sz="1100" dirty="0"/>
                        <a:t>’]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['</a:t>
                      </a:r>
                      <a:r>
                        <a:rPr lang="en-IN" sz="1100" dirty="0" err="1"/>
                        <a:t>Avena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barbata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Avena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fatua</a:t>
                      </a:r>
                      <a:r>
                        <a:rPr lang="en-IN" sz="1100" dirty="0"/>
                        <a:t>'] ['Abutilon sp.', '</a:t>
                      </a:r>
                      <a:r>
                        <a:rPr lang="en-IN" sz="1100" dirty="0" err="1"/>
                        <a:t>Boerhavia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dominii</a:t>
                      </a:r>
                      <a:r>
                        <a:rPr lang="en-IN" sz="1100" dirty="0"/>
                        <a:t>’]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['Alternanthera </a:t>
                      </a:r>
                      <a:r>
                        <a:rPr lang="en-IN" sz="1100" dirty="0" err="1"/>
                        <a:t>sp</a:t>
                      </a:r>
                      <a:r>
                        <a:rPr lang="en-IN" sz="1100" dirty="0"/>
                        <a:t> A', 'Atriplex </a:t>
                      </a:r>
                      <a:r>
                        <a:rPr lang="en-IN" sz="1100" dirty="0" err="1"/>
                        <a:t>semibaccata</a:t>
                      </a:r>
                      <a:r>
                        <a:rPr lang="en-IN" sz="1100" dirty="0"/>
                        <a:t>’]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['</a:t>
                      </a:r>
                      <a:r>
                        <a:rPr lang="en-IN" sz="1100" dirty="0" err="1"/>
                        <a:t>Amyema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miquelii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Amyema</a:t>
                      </a:r>
                      <a:r>
                        <a:rPr lang="en-IN" sz="1100" dirty="0"/>
                        <a:t> pendula’]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['</a:t>
                      </a:r>
                      <a:r>
                        <a:rPr lang="en-IN" sz="1100" dirty="0" err="1"/>
                        <a:t>Arctotheca</a:t>
                      </a:r>
                      <a:r>
                        <a:rPr lang="en-IN" sz="1100" dirty="0"/>
                        <a:t> calendula', '</a:t>
                      </a:r>
                      <a:r>
                        <a:rPr lang="en-IN" sz="1100" dirty="0" err="1"/>
                        <a:t>Arrhenatherum</a:t>
                      </a:r>
                      <a:r>
                        <a:rPr lang="en-IN" sz="1100" dirty="0"/>
                        <a:t> </a:t>
                      </a:r>
                      <a:r>
                        <a:rPr lang="en-IN" sz="1100" dirty="0" err="1"/>
                        <a:t>elatius</a:t>
                      </a:r>
                      <a:r>
                        <a:rPr lang="en-IN" sz="1100" dirty="0"/>
                        <a:t> ‘]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['Acacia </a:t>
                      </a:r>
                      <a:r>
                        <a:rPr lang="en-IN" sz="1100" dirty="0" err="1"/>
                        <a:t>stenophylla</a:t>
                      </a:r>
                      <a:r>
                        <a:rPr lang="en-IN" sz="1100" dirty="0"/>
                        <a:t>', '</a:t>
                      </a:r>
                      <a:r>
                        <a:rPr lang="en-IN" sz="1100" dirty="0" err="1"/>
                        <a:t>Austrostipa</a:t>
                      </a:r>
                      <a:r>
                        <a:rPr lang="en-IN" sz="1100" dirty="0"/>
                        <a:t> nodosa']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83374" marR="83374" marT="41687" marB="41687"/>
                </a:tc>
                <a:extLst>
                  <a:ext uri="{0D108BD9-81ED-4DB2-BD59-A6C34878D82A}">
                    <a16:rowId xmlns:a16="http://schemas.microsoft.com/office/drawing/2014/main" val="3205178823"/>
                  </a:ext>
                </a:extLst>
              </a:tr>
            </a:tbl>
          </a:graphicData>
        </a:graphic>
      </p:graphicFrame>
      <p:pic>
        <p:nvPicPr>
          <p:cNvPr id="27652" name="Picture 4">
            <a:extLst>
              <a:ext uri="{FF2B5EF4-FFF2-40B4-BE49-F238E27FC236}">
                <a16:creationId xmlns:a16="http://schemas.microsoft.com/office/drawing/2014/main" id="{8FC3058F-9D77-8D4B-8A00-AB8B49A4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27" y="3874129"/>
            <a:ext cx="3341193" cy="221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903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BCFC0-7921-D240-BE42-A27508DF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831" y="693987"/>
            <a:ext cx="4455695" cy="1325563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Degree distribution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269CD0-583A-4742-9B61-E4469DCB9C2F}"/>
              </a:ext>
            </a:extLst>
          </p:cNvPr>
          <p:cNvSpPr txBox="1">
            <a:spLocks/>
          </p:cNvSpPr>
          <p:nvPr/>
        </p:nvSpPr>
        <p:spPr>
          <a:xfrm>
            <a:off x="6672179" y="822123"/>
            <a:ext cx="44556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 dirty="0"/>
              <a:t>Local clustering coefficient distribution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2C18E3-32E0-174E-ABF0-6D06A62B189D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>
            <a:extLst>
              <a:ext uri="{FF2B5EF4-FFF2-40B4-BE49-F238E27FC236}">
                <a16:creationId xmlns:a16="http://schemas.microsoft.com/office/drawing/2014/main" id="{EBE4F79E-B9CC-0C45-8339-4D7EE43B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36" y="2147686"/>
            <a:ext cx="4978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84A6E3D2-0592-984F-9979-C0DBBA0B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45" y="2147686"/>
            <a:ext cx="4978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versity logo guidelines">
            <a:extLst>
              <a:ext uri="{FF2B5EF4-FFF2-40B4-BE49-F238E27FC236}">
                <a16:creationId xmlns:a16="http://schemas.microsoft.com/office/drawing/2014/main" id="{CEFD765F-8C3E-3640-9E42-E0A6A9B59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936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B7ED-6D9E-AE4F-ACBB-26E382A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237" y="2453698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2" descr="University logo guidelines">
            <a:extLst>
              <a:ext uri="{FF2B5EF4-FFF2-40B4-BE49-F238E27FC236}">
                <a16:creationId xmlns:a16="http://schemas.microsoft.com/office/drawing/2014/main" id="{B4AD72D5-57C7-D149-B550-7673460DD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0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C4B24C7E-2D5E-4C4E-9CD5-D61F243C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99072643-A0EC-42FB-B66A-24C0E6FFD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" y="1846371"/>
            <a:ext cx="12048829" cy="3165257"/>
            <a:chOff x="143163" y="5763486"/>
            <a:chExt cx="12048829" cy="7395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45065" y="5763486"/>
              <a:ext cx="11546927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0">
              <a:extLst>
                <a:ext uri="{FF2B5EF4-FFF2-40B4-BE49-F238E27FC236}">
                  <a16:creationId xmlns:a16="http://schemas.microsoft.com/office/drawing/2014/main" id="{5FB1B595-4E0E-4913-822E-EB9B40163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434108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C48EA58-53D6-4E4A-9BDB-087D3461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752" y="389517"/>
            <a:ext cx="6686629" cy="6058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B3026-6BC1-5549-B61C-D1E3E6A2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4" y="968432"/>
            <a:ext cx="5597236" cy="49211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pic>
        <p:nvPicPr>
          <p:cNvPr id="18" name="Picture 2" descr="University logo guidelines">
            <a:extLst>
              <a:ext uri="{FF2B5EF4-FFF2-40B4-BE49-F238E27FC236}">
                <a16:creationId xmlns:a16="http://schemas.microsoft.com/office/drawing/2014/main" id="{B2019795-FD75-B745-9903-C2E29ADD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37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27AE1-D2CA-5642-BA31-EDCE52E11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b="1"/>
              <a:t>Boolean co-abundance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9D3EA-0219-E54C-BE06-4D4C9775A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/>
              <a:t>Binarization or Thresholding to abundance data</a:t>
            </a:r>
          </a:p>
          <a:p>
            <a:r>
              <a:rPr lang="en-US" sz="2400"/>
              <a:t>Application of Boolean Operations(here, AND operation) to a combination of two species</a:t>
            </a:r>
          </a:p>
          <a:p>
            <a:r>
              <a:rPr lang="en-US" sz="2400"/>
              <a:t>Association analysis</a:t>
            </a:r>
          </a:p>
          <a:p>
            <a:r>
              <a:rPr lang="en-US" sz="2400"/>
              <a:t>Clustering and Visualisation : Generation of graphs and networks for the analysis of structure</a:t>
            </a:r>
          </a:p>
          <a:p>
            <a:endParaRPr lang="en-U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University logo guidelines">
            <a:extLst>
              <a:ext uri="{FF2B5EF4-FFF2-40B4-BE49-F238E27FC236}">
                <a16:creationId xmlns:a16="http://schemas.microsoft.com/office/drawing/2014/main" id="{813A1999-A6F6-2E42-A935-8138A0C37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133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DEDD4-DDE9-2141-B566-839728CA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b="1"/>
              <a:t>Entropy Shifts of Abundance vectors under Boolean operations(ESABO Method)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C5063-B1E4-634C-BD6D-61DA9ADCC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IN" sz="2400">
                <a:latin typeface="-webkit-standard"/>
              </a:rPr>
              <a:t>E</a:t>
            </a:r>
            <a:r>
              <a:rPr lang="en-IN" sz="2400" b="0" i="0" u="none" strike="noStrike">
                <a:effectLst/>
                <a:latin typeface="-webkit-standard"/>
              </a:rPr>
              <a:t>ntropy shifts are used to identify key species that are responsible for driving changes in community structure</a:t>
            </a:r>
          </a:p>
          <a:p>
            <a:r>
              <a:rPr lang="en-US" sz="2400"/>
              <a:t>Particularly beneficial for the analysis of low abundance segments due to the usage of only binary abundance vectors</a:t>
            </a:r>
          </a:p>
          <a:p>
            <a:r>
              <a:rPr lang="en-US" sz="2400"/>
              <a:t>Information content/Entropy of pairs of abundance vectors when combined with Boolean operations</a:t>
            </a:r>
          </a:p>
          <a:p>
            <a:pPr marL="0" indent="0">
              <a:buNone/>
            </a:pPr>
            <a:endParaRPr lang="en-US" sz="24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University logo guidelines">
            <a:extLst>
              <a:ext uri="{FF2B5EF4-FFF2-40B4-BE49-F238E27FC236}">
                <a16:creationId xmlns:a16="http://schemas.microsoft.com/office/drawing/2014/main" id="{DF2DFB7F-0685-9444-885D-B5D40175D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1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F70FE2B-BBF9-D446-AFE5-8808EE4737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653702"/>
              </p:ext>
            </p:extLst>
          </p:nvPr>
        </p:nvGraphicFramePr>
        <p:xfrm>
          <a:off x="1167809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2" descr="University logo guidelines">
            <a:extLst>
              <a:ext uri="{FF2B5EF4-FFF2-40B4-BE49-F238E27FC236}">
                <a16:creationId xmlns:a16="http://schemas.microsoft.com/office/drawing/2014/main" id="{C906E0B6-27F9-6B4D-AC86-2F6108D5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32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A7B9B1-8BE1-5E4C-9385-4CA76D195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51A7B9B1-8BE1-5E4C-9385-4CA76D195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51A7B9B1-8BE1-5E4C-9385-4CA76D195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7CC7EE-AFBC-CE47-9C7F-CD6817ED6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657CC7EE-AFBC-CE47-9C7F-CD6817ED6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657CC7EE-AFBC-CE47-9C7F-CD6817ED6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D92765-ADFC-EC4C-8DA0-2BDBCEB6A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68D92765-ADFC-EC4C-8DA0-2BDBCEB6A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graphicEl>
                                              <a:dgm id="{68D92765-ADFC-EC4C-8DA0-2BDBCEB6A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0ED1A0-2F6E-864D-B812-F3CBCB162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950ED1A0-2F6E-864D-B812-F3CBCB162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950ED1A0-2F6E-864D-B812-F3CBCB162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5E46E1C-6055-6449-9379-9F00F5F41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85E46E1C-6055-6449-9379-9F00F5F41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85E46E1C-6055-6449-9379-9F00F5F41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5CDF482-E746-6C41-93A0-0CFBA25DB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B5CDF482-E746-6C41-93A0-0CFBA25DB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B5CDF482-E746-6C41-93A0-0CFBA25DB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7BBBDC-A4FD-F547-8777-90E93F883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C07BBBDC-A4FD-F547-8777-90E93F883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C07BBBDC-A4FD-F547-8777-90E93F883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5E6D77-0B03-1247-BE1F-684FC2454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F35E6D77-0B03-1247-BE1F-684FC2454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F35E6D77-0B03-1247-BE1F-684FC2454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E5EE9E7-0B38-5540-B9DB-C9F7FF8EA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dgm id="{8E5EE9E7-0B38-5540-B9DB-C9F7FF8EA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dgm id="{8E5EE9E7-0B38-5540-B9DB-C9F7FF8EA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E75D24C-27A7-5347-8D2D-C93E67364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graphicEl>
                                              <a:dgm id="{6E75D24C-27A7-5347-8D2D-C93E67364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graphicEl>
                                              <a:dgm id="{6E75D24C-27A7-5347-8D2D-C93E67364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9D0BA9-56AE-D84E-8521-FB3E854F0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graphicEl>
                                              <a:dgm id="{D39D0BA9-56AE-D84E-8521-FB3E854F0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D39D0BA9-56AE-D84E-8521-FB3E854F0A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5D4DB4-176A-FE41-969D-6D8FF72B9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E45D4DB4-176A-FE41-969D-6D8FF72B9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E45D4DB4-176A-FE41-969D-6D8FF72B9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BA5613-64E6-0145-AE57-0FC617314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graphicEl>
                                              <a:dgm id="{4CBA5613-64E6-0145-AE57-0FC617314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graphicEl>
                                              <a:dgm id="{4CBA5613-64E6-0145-AE57-0FC617314B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90C558-7F1D-CE4F-950A-3CBACAEE2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graphicEl>
                                              <a:dgm id="{2790C558-7F1D-CE4F-950A-3CBACAEE2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>
                                            <p:graphicEl>
                                              <a:dgm id="{2790C558-7F1D-CE4F-950A-3CBACAEE2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A1E787-9B5D-DC4D-A840-800CFF2A1B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">
                                            <p:graphicEl>
                                              <a:dgm id="{69A1E787-9B5D-DC4D-A840-800CFF2A1B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>
                                            <p:graphicEl>
                                              <a:dgm id="{69A1E787-9B5D-DC4D-A840-800CFF2A1B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7D5A9-22C8-BA41-8F58-3899510C6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/>
              <a:t>Modified ESABO method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EFB7589-24E1-72C1-4B34-E0CA23405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062340"/>
              </p:ext>
            </p:extLst>
          </p:nvPr>
        </p:nvGraphicFramePr>
        <p:xfrm>
          <a:off x="918420" y="1059803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9" name="Picture 2" descr="University logo guidelines">
            <a:extLst>
              <a:ext uri="{FF2B5EF4-FFF2-40B4-BE49-F238E27FC236}">
                <a16:creationId xmlns:a16="http://schemas.microsoft.com/office/drawing/2014/main" id="{1570C7BC-1365-A345-9FC0-0FDA4390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09" y="-114300"/>
            <a:ext cx="2431473" cy="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4513D6-F1DE-7048-A35E-AF3B1BA6A156}"/>
              </a:ext>
            </a:extLst>
          </p:cNvPr>
          <p:cNvSpPr txBox="1"/>
          <p:nvPr/>
        </p:nvSpPr>
        <p:spPr>
          <a:xfrm>
            <a:off x="838200" y="4597868"/>
            <a:ext cx="61030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u="sng" dirty="0"/>
              <a:t>Inputs:</a:t>
            </a:r>
            <a:endParaRPr lang="en-US" dirty="0"/>
          </a:p>
          <a:p>
            <a:pPr lvl="0"/>
            <a:r>
              <a:rPr lang="en-GB" dirty="0"/>
              <a:t>n( number of ones in b</a:t>
            </a:r>
            <a:r>
              <a:rPr lang="en-GB" baseline="-25000" dirty="0"/>
              <a:t>i</a:t>
            </a:r>
            <a:r>
              <a:rPr lang="en-GB" dirty="0"/>
              <a:t>)</a:t>
            </a:r>
            <a:endParaRPr lang="en-US" dirty="0"/>
          </a:p>
          <a:p>
            <a:pPr lvl="0"/>
            <a:r>
              <a:rPr lang="en-GB" dirty="0"/>
              <a:t>m (number of ones in b</a:t>
            </a:r>
            <a:r>
              <a:rPr lang="en-GB" baseline="-25000" dirty="0"/>
              <a:t>j</a:t>
            </a:r>
            <a:r>
              <a:rPr lang="en-GB" dirty="0"/>
              <a:t>),</a:t>
            </a:r>
            <a:endParaRPr lang="en-US" dirty="0"/>
          </a:p>
          <a:p>
            <a:pPr lvl="0"/>
            <a:r>
              <a:rPr lang="en-GB" dirty="0"/>
              <a:t>N</a:t>
            </a:r>
            <a:r>
              <a:rPr lang="en-GB" baseline="-25000" dirty="0"/>
              <a:t>A</a:t>
            </a:r>
            <a:r>
              <a:rPr lang="en-GB" dirty="0"/>
              <a:t>( number of samples)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7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1FCD697-8C5B-5846-A8C2-88FE18087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D1FCD697-8C5B-5846-A8C2-88FE18087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>
                                            <p:graphicEl>
                                              <a:dgm id="{D1FCD697-8C5B-5846-A8C2-88FE18087F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92A3D88-81A6-1F47-978A-0B52CBDBB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graphicEl>
                                              <a:dgm id="{A92A3D88-81A6-1F47-978A-0B52CBDBB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>
                                            <p:graphicEl>
                                              <a:dgm id="{A92A3D88-81A6-1F47-978A-0B52CBDBB5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3CE559F1-27CA-B549-B54E-8E339DC9D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3CE559F1-27CA-B549-B54E-8E339DC9DC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>
                                            <p:graphicEl>
                                              <a:dgm id="{3CE559F1-27CA-B549-B54E-8E339DC9DC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2D1C834-3CA0-A344-91F1-2F9CB3E95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D2D1C834-3CA0-A344-91F1-2F9CB3E95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>
                                            <p:graphicEl>
                                              <a:dgm id="{D2D1C834-3CA0-A344-91F1-2F9CB3E95E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647574E-91F5-6F49-87B4-31E712F0B5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B647574E-91F5-6F49-87B4-31E712F0B5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>
                                            <p:graphicEl>
                                              <a:dgm id="{B647574E-91F5-6F49-87B4-31E712F0B5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9559</TotalTime>
  <Words>1463</Words>
  <Application>Microsoft Macintosh PowerPoint</Application>
  <PresentationFormat>Widescreen</PresentationFormat>
  <Paragraphs>199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-webkit-standard</vt:lpstr>
      <vt:lpstr>Aptos</vt:lpstr>
      <vt:lpstr>Arial</vt:lpstr>
      <vt:lpstr>Calibri</vt:lpstr>
      <vt:lpstr>Calibri Light</vt:lpstr>
      <vt:lpstr>Public Sans</vt:lpstr>
      <vt:lpstr>Segoe UI</vt:lpstr>
      <vt:lpstr>Söhne</vt:lpstr>
      <vt:lpstr>Wingdings</vt:lpstr>
      <vt:lpstr>Office Theme</vt:lpstr>
      <vt:lpstr>PowerPoint Presentation</vt:lpstr>
      <vt:lpstr>PROJECT DEMONSTRATION </vt:lpstr>
      <vt:lpstr>OUTLINE</vt:lpstr>
      <vt:lpstr>PROBLEM</vt:lpstr>
      <vt:lpstr>BACKGROUND</vt:lpstr>
      <vt:lpstr>Boolean co-abundance analysis</vt:lpstr>
      <vt:lpstr>Entropy Shifts of Abundance vectors under Boolean operations(ESABO Method)</vt:lpstr>
      <vt:lpstr>PowerPoint Presentation</vt:lpstr>
      <vt:lpstr>Modified ESABO method</vt:lpstr>
      <vt:lpstr>PowerPoint Presentation</vt:lpstr>
      <vt:lpstr>PowerPoint Presentation</vt:lpstr>
      <vt:lpstr>Finding optimal threshold for the data</vt:lpstr>
      <vt:lpstr>Motivation and major objectives</vt:lpstr>
      <vt:lpstr>Methodology</vt:lpstr>
      <vt:lpstr>Dataset 1: Microbiome abundance dataset</vt:lpstr>
      <vt:lpstr>Dataset 2: Plant abundance dataset</vt:lpstr>
      <vt:lpstr>Data Preprocessing</vt:lpstr>
      <vt:lpstr>RESULTS</vt:lpstr>
      <vt:lpstr>MICROBIOME DATASET</vt:lpstr>
      <vt:lpstr>MICROBIOME DATASET</vt:lpstr>
      <vt:lpstr>HIGHLY ABUNDANT MICROBIOMES</vt:lpstr>
      <vt:lpstr>Highly abundant microbiome network(Using optimal threshold value of 0.2) </vt:lpstr>
      <vt:lpstr>LOWLY ABUNDANT MICROBIOMES</vt:lpstr>
      <vt:lpstr>Lowly abundant microbiome network(Using optimal threshold value of 1) </vt:lpstr>
      <vt:lpstr>PLANT SPECIES ABUNDANCE DATASET</vt:lpstr>
      <vt:lpstr>HIGHLY ABUNDANT PLANTS</vt:lpstr>
      <vt:lpstr>Highly abundant plant network(Using optimal threshold value of 1) </vt:lpstr>
      <vt:lpstr>LOWLY ABUNDANT PLANTS</vt:lpstr>
      <vt:lpstr>Lowly abundant plant network(Using optimal threshold value of 1)  </vt:lpstr>
      <vt:lpstr>NETWORK ANALYSIS</vt:lpstr>
      <vt:lpstr>Edge Density</vt:lpstr>
      <vt:lpstr>Average Degree Density</vt:lpstr>
      <vt:lpstr>Average Clustering Coefficient: </vt:lpstr>
      <vt:lpstr>HIGHLY ABUNDANT MICROBIOME NETWORK</vt:lpstr>
      <vt:lpstr>Degree distribution</vt:lpstr>
      <vt:lpstr>LOWLY ABUNDANT MICROBIOME NETWORK</vt:lpstr>
      <vt:lpstr>Degree distribution</vt:lpstr>
      <vt:lpstr>HIGHLY ABUNDANT PLANT NETWORK</vt:lpstr>
      <vt:lpstr>Degree distribution</vt:lpstr>
      <vt:lpstr>LOWLY ABUNDANT PLANT NETWORK</vt:lpstr>
      <vt:lpstr>Degree distribution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A55252</dc:creator>
  <cp:lastModifiedBy>A55252</cp:lastModifiedBy>
  <cp:revision>9</cp:revision>
  <dcterms:created xsi:type="dcterms:W3CDTF">2023-08-31T13:51:29Z</dcterms:created>
  <dcterms:modified xsi:type="dcterms:W3CDTF">2023-09-11T10:06:08Z</dcterms:modified>
</cp:coreProperties>
</file>